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6" r:id="rId1"/>
  </p:sldMasterIdLst>
  <p:notesMasterIdLst>
    <p:notesMasterId r:id="rId27"/>
  </p:notesMasterIdLst>
  <p:handoutMasterIdLst>
    <p:handoutMasterId r:id="rId28"/>
  </p:handoutMasterIdLst>
  <p:sldIdLst>
    <p:sldId id="256" r:id="rId2"/>
    <p:sldId id="258" r:id="rId3"/>
    <p:sldId id="312" r:id="rId4"/>
    <p:sldId id="272" r:id="rId5"/>
    <p:sldId id="269" r:id="rId6"/>
    <p:sldId id="296" r:id="rId7"/>
    <p:sldId id="271" r:id="rId8"/>
    <p:sldId id="284" r:id="rId9"/>
    <p:sldId id="297" r:id="rId10"/>
    <p:sldId id="298" r:id="rId11"/>
    <p:sldId id="304" r:id="rId12"/>
    <p:sldId id="275" r:id="rId13"/>
    <p:sldId id="299" r:id="rId14"/>
    <p:sldId id="305" r:id="rId15"/>
    <p:sldId id="300" r:id="rId16"/>
    <p:sldId id="265" r:id="rId17"/>
    <p:sldId id="306" r:id="rId18"/>
    <p:sldId id="311" r:id="rId19"/>
    <p:sldId id="308" r:id="rId20"/>
    <p:sldId id="307" r:id="rId21"/>
    <p:sldId id="301" r:id="rId22"/>
    <p:sldId id="310" r:id="rId23"/>
    <p:sldId id="309" r:id="rId24"/>
    <p:sldId id="302" r:id="rId25"/>
    <p:sldId id="27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3" autoAdjust="0"/>
  </p:normalViewPr>
  <p:slideViewPr>
    <p:cSldViewPr snapToGrid="0" snapToObjects="1">
      <p:cViewPr varScale="1">
        <p:scale>
          <a:sx n="42" d="100"/>
          <a:sy n="42" d="100"/>
        </p:scale>
        <p:origin x="-1507"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FE9244-2735-EA42-BDC5-A935F9AE49DC}" type="datetimeFigureOut">
              <a:rPr lang="en-US" smtClean="0"/>
              <a:pPr/>
              <a:t>3/7/2013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83FB67-76C9-0940-A9BA-8A420331C8EA}" type="slidenum">
              <a:rPr lang="en-US" smtClean="0"/>
              <a:pPr/>
              <a:t>‹#›</a:t>
            </a:fld>
            <a:endParaRPr lang="en-US"/>
          </a:p>
        </p:txBody>
      </p:sp>
    </p:spTree>
    <p:extLst>
      <p:ext uri="{BB962C8B-B14F-4D97-AF65-F5344CB8AC3E}">
        <p14:creationId xmlns:p14="http://schemas.microsoft.com/office/powerpoint/2010/main" val="3890282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6BAC17-8756-BD40-B1AF-B557AF751CAF}" type="datetimeFigureOut">
              <a:rPr lang="en-US" smtClean="0"/>
              <a:pPr/>
              <a:t>3/7/2013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33DC3-D8ED-984A-9FFA-048ECE857887}" type="slidenum">
              <a:rPr lang="en-US" smtClean="0"/>
              <a:pPr/>
              <a:t>‹#›</a:t>
            </a:fld>
            <a:endParaRPr lang="en-US"/>
          </a:p>
        </p:txBody>
      </p:sp>
    </p:spTree>
    <p:extLst>
      <p:ext uri="{BB962C8B-B14F-4D97-AF65-F5344CB8AC3E}">
        <p14:creationId xmlns:p14="http://schemas.microsoft.com/office/powerpoint/2010/main" val="5161361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92E33DC3-D8ED-984A-9FFA-048ECE85788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buFont typeface="Arial" charset="0"/>
              <a:buChar char="•"/>
            </a:pPr>
            <a:r>
              <a:rPr lang="en-US" sz="1200" b="0" dirty="0" smtClean="0">
                <a:solidFill>
                  <a:srgbClr val="000000"/>
                </a:solidFill>
              </a:rPr>
              <a:t> Most people remain in their occupation over the three year period. But more non-farm employers converted to merely self-employed than maintain their status. It is tough to maintain a rural non-farm business with employees.</a:t>
            </a:r>
          </a:p>
          <a:p>
            <a:pPr algn="l" eaLnBrk="1" hangingPunct="1">
              <a:buFont typeface="Arial" charset="0"/>
              <a:buChar char="•"/>
            </a:pPr>
            <a:r>
              <a:rPr lang="en-US" sz="1200" b="0" dirty="0" smtClean="0">
                <a:solidFill>
                  <a:srgbClr val="000000"/>
                </a:solidFill>
              </a:rPr>
              <a:t> Other transitions mainly moved into non-farm employment rather than into non-farm self-employed or employers.</a:t>
            </a:r>
          </a:p>
          <a:p>
            <a:pPr algn="l" eaLnBrk="1" hangingPunct="1">
              <a:buFont typeface="Arial" charset="0"/>
              <a:buChar char="•"/>
            </a:pPr>
            <a:r>
              <a:rPr lang="en-US" sz="1200" b="0" dirty="0" smtClean="0">
                <a:solidFill>
                  <a:srgbClr val="000000"/>
                </a:solidFill>
              </a:rPr>
              <a:t> Those who did not change occupation enjoyed positive median earnings changes, except those who remained farmers. </a:t>
            </a:r>
          </a:p>
          <a:p>
            <a:pPr algn="l" eaLnBrk="1" hangingPunct="1">
              <a:buFont typeface="Arial" charset="0"/>
              <a:buChar char="•"/>
            </a:pPr>
            <a:r>
              <a:rPr lang="en-US" sz="1200" b="0" dirty="0" smtClean="0">
                <a:solidFill>
                  <a:srgbClr val="000000"/>
                </a:solidFill>
              </a:rPr>
              <a:t> Moves into the RNFE generally yielded earnings gains while moves into farming typically brought earnings losses</a:t>
            </a:r>
          </a:p>
        </p:txBody>
      </p:sp>
      <p:sp>
        <p:nvSpPr>
          <p:cNvPr id="4" name="Slide Number Placeholder 3"/>
          <p:cNvSpPr>
            <a:spLocks noGrp="1"/>
          </p:cNvSpPr>
          <p:nvPr>
            <p:ph type="sldNum" sz="quarter" idx="10"/>
          </p:nvPr>
        </p:nvSpPr>
        <p:spPr/>
        <p:txBody>
          <a:bodyPr/>
          <a:lstStyle/>
          <a:p>
            <a:fld id="{39F2D277-64AA-144E-87DC-40A12A878817}" type="slidenum">
              <a:rPr lang="en-US" smtClean="0"/>
              <a:t>10</a:t>
            </a:fld>
            <a:endParaRPr lang="en-US"/>
          </a:p>
        </p:txBody>
      </p:sp>
    </p:spTree>
    <p:extLst>
      <p:ext uri="{BB962C8B-B14F-4D97-AF65-F5344CB8AC3E}">
        <p14:creationId xmlns:p14="http://schemas.microsoft.com/office/powerpoint/2010/main" val="58912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33DC3-D8ED-984A-9FFA-048ECE857887}" type="slidenum">
              <a:rPr lang="en-US" smtClean="0"/>
              <a:pPr/>
              <a:t>11</a:t>
            </a:fld>
            <a:endParaRPr lang="en-US"/>
          </a:p>
        </p:txBody>
      </p:sp>
    </p:spTree>
    <p:extLst>
      <p:ext uri="{BB962C8B-B14F-4D97-AF65-F5344CB8AC3E}">
        <p14:creationId xmlns:p14="http://schemas.microsoft.com/office/powerpoint/2010/main" val="3891499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Initial farm: NF &gt; farm</a:t>
            </a:r>
          </a:p>
          <a:p>
            <a:r>
              <a:rPr lang="en-US" sz="1200" kern="1200" baseline="0" dirty="0" smtClean="0">
                <a:solidFill>
                  <a:schemeClr val="tx1"/>
                </a:solidFill>
                <a:latin typeface="+mn-lt"/>
                <a:ea typeface="+mn-ea"/>
                <a:cs typeface="+mn-cs"/>
              </a:rPr>
              <a:t>Stochastic dominance: employer, employee &gt; the rest, self-employment &gt; farm</a:t>
            </a:r>
          </a:p>
        </p:txBody>
      </p:sp>
      <p:sp>
        <p:nvSpPr>
          <p:cNvPr id="4" name="Slide Number Placeholder 3"/>
          <p:cNvSpPr>
            <a:spLocks noGrp="1"/>
          </p:cNvSpPr>
          <p:nvPr>
            <p:ph type="sldNum" sz="quarter" idx="10"/>
          </p:nvPr>
        </p:nvSpPr>
        <p:spPr/>
        <p:txBody>
          <a:bodyPr/>
          <a:lstStyle/>
          <a:p>
            <a:fld id="{92E33DC3-D8ED-984A-9FFA-048ECE85788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D277-64AA-144E-87DC-40A12A878817}" type="slidenum">
              <a:rPr lang="en-US" smtClean="0"/>
              <a:t>13</a:t>
            </a:fld>
            <a:endParaRPr lang="en-US"/>
          </a:p>
        </p:txBody>
      </p:sp>
    </p:spTree>
    <p:extLst>
      <p:ext uri="{BB962C8B-B14F-4D97-AF65-F5344CB8AC3E}">
        <p14:creationId xmlns:p14="http://schemas.microsoft.com/office/powerpoint/2010/main" val="414298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33DC3-D8ED-984A-9FFA-048ECE857887}" type="slidenum">
              <a:rPr lang="en-US" smtClean="0"/>
              <a:pPr/>
              <a:t>14</a:t>
            </a:fld>
            <a:endParaRPr lang="en-US"/>
          </a:p>
        </p:txBody>
      </p:sp>
    </p:spTree>
    <p:extLst>
      <p:ext uri="{BB962C8B-B14F-4D97-AF65-F5344CB8AC3E}">
        <p14:creationId xmlns:p14="http://schemas.microsoft.com/office/powerpoint/2010/main" val="2252650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Shifts into farming are associated with earnings losses, on average. By contrast, participation in the RNFE is associated with statistically significant earnings gains. The results are quite consistent with the unconditional earnings orderings in Figure 3.</a:t>
            </a:r>
          </a:p>
        </p:txBody>
      </p:sp>
      <p:sp>
        <p:nvSpPr>
          <p:cNvPr id="4" name="Slide Number Placeholder 3"/>
          <p:cNvSpPr>
            <a:spLocks noGrp="1"/>
          </p:cNvSpPr>
          <p:nvPr>
            <p:ph type="sldNum" sz="quarter" idx="10"/>
          </p:nvPr>
        </p:nvSpPr>
        <p:spPr/>
        <p:txBody>
          <a:bodyPr/>
          <a:lstStyle/>
          <a:p>
            <a:fld id="{39F2D277-64AA-144E-87DC-40A12A878817}" type="slidenum">
              <a:rPr lang="en-US" smtClean="0"/>
              <a:t>15</a:t>
            </a:fld>
            <a:endParaRPr lang="en-US"/>
          </a:p>
        </p:txBody>
      </p:sp>
    </p:spTree>
    <p:extLst>
      <p:ext uri="{BB962C8B-B14F-4D97-AF65-F5344CB8AC3E}">
        <p14:creationId xmlns:p14="http://schemas.microsoft.com/office/powerpoint/2010/main" val="2962362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33DC3-D8ED-984A-9FFA-048ECE857887}" type="slidenum">
              <a:rPr lang="en-US" smtClean="0"/>
              <a:pPr/>
              <a:t>16</a:t>
            </a:fld>
            <a:endParaRPr lang="en-US"/>
          </a:p>
        </p:txBody>
      </p:sp>
    </p:spTree>
    <p:extLst>
      <p:ext uri="{BB962C8B-B14F-4D97-AF65-F5344CB8AC3E}">
        <p14:creationId xmlns:p14="http://schemas.microsoft.com/office/powerpoint/2010/main" val="2184072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33DC3-D8ED-984A-9FFA-048ECE857887}" type="slidenum">
              <a:rPr lang="en-US" smtClean="0"/>
              <a:pPr/>
              <a:t>17</a:t>
            </a:fld>
            <a:endParaRPr lang="en-US"/>
          </a:p>
        </p:txBody>
      </p:sp>
    </p:spTree>
    <p:extLst>
      <p:ext uri="{BB962C8B-B14F-4D97-AF65-F5344CB8AC3E}">
        <p14:creationId xmlns:p14="http://schemas.microsoft.com/office/powerpoint/2010/main" val="355278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33DC3-D8ED-984A-9FFA-048ECE857887}" type="slidenum">
              <a:rPr lang="en-US" smtClean="0"/>
              <a:pPr/>
              <a:t>19</a:t>
            </a:fld>
            <a:endParaRPr lang="en-US"/>
          </a:p>
        </p:txBody>
      </p:sp>
    </p:spTree>
    <p:extLst>
      <p:ext uri="{BB962C8B-B14F-4D97-AF65-F5344CB8AC3E}">
        <p14:creationId xmlns:p14="http://schemas.microsoft.com/office/powerpoint/2010/main" val="920595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33DC3-D8ED-984A-9FFA-048ECE857887}" type="slidenum">
              <a:rPr lang="en-US" smtClean="0"/>
              <a:pPr/>
              <a:t>20</a:t>
            </a:fld>
            <a:endParaRPr lang="en-US"/>
          </a:p>
        </p:txBody>
      </p:sp>
    </p:spTree>
    <p:extLst>
      <p:ext uri="{BB962C8B-B14F-4D97-AF65-F5344CB8AC3E}">
        <p14:creationId xmlns:p14="http://schemas.microsoft.com/office/powerpoint/2010/main" val="22984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eaLnBrk="1" hangingPunct="1"/>
            <a:endParaRPr lang="en-US" dirty="0" smtClean="0"/>
          </a:p>
        </p:txBody>
      </p:sp>
      <p:sp>
        <p:nvSpPr>
          <p:cNvPr id="4" name="Slide Number Placeholder 3"/>
          <p:cNvSpPr>
            <a:spLocks noGrp="1"/>
          </p:cNvSpPr>
          <p:nvPr>
            <p:ph type="sldNum" sz="quarter" idx="10"/>
          </p:nvPr>
        </p:nvSpPr>
        <p:spPr/>
        <p:txBody>
          <a:bodyPr/>
          <a:lstStyle/>
          <a:p>
            <a:fld id="{92E33DC3-D8ED-984A-9FFA-048ECE85788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 Add NRD</a:t>
            </a:r>
            <a:r>
              <a:rPr lang="en-US" baseline="0" dirty="0" smtClean="0"/>
              <a:t> (National Rural Development) incorporate the rural infrastructure and agriculture environment information.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In the other three initial occupations, changes in village variables are jointly determined occupational transitions.</a:t>
            </a:r>
          </a:p>
          <a:p>
            <a:endParaRPr lang="en-US" dirty="0"/>
          </a:p>
        </p:txBody>
      </p:sp>
      <p:sp>
        <p:nvSpPr>
          <p:cNvPr id="4" name="Slide Number Placeholder 3"/>
          <p:cNvSpPr>
            <a:spLocks noGrp="1"/>
          </p:cNvSpPr>
          <p:nvPr>
            <p:ph type="sldNum" sz="quarter" idx="10"/>
          </p:nvPr>
        </p:nvSpPr>
        <p:spPr/>
        <p:txBody>
          <a:bodyPr/>
          <a:lstStyle/>
          <a:p>
            <a:fld id="{39F2D277-64AA-144E-87DC-40A12A878817}" type="slidenum">
              <a:rPr lang="en-US" smtClean="0"/>
              <a:t>21</a:t>
            </a:fld>
            <a:endParaRPr lang="en-US"/>
          </a:p>
        </p:txBody>
      </p:sp>
    </p:spTree>
    <p:extLst>
      <p:ext uri="{BB962C8B-B14F-4D97-AF65-F5344CB8AC3E}">
        <p14:creationId xmlns:p14="http://schemas.microsoft.com/office/powerpoint/2010/main" val="586495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j </a:t>
            </a:r>
            <a:r>
              <a:rPr lang="en-US" sz="1200" b="0" i="0" u="none" strike="noStrike" kern="1200" baseline="0" dirty="0" smtClean="0">
                <a:solidFill>
                  <a:schemeClr val="tx1"/>
                </a:solidFill>
                <a:latin typeface="+mn-lt"/>
                <a:ea typeface="+mn-ea"/>
                <a:cs typeface="+mn-cs"/>
              </a:rPr>
              <a:t>is a categorical variable that describes the choice of an economic agent among </a:t>
            </a:r>
            <a:r>
              <a:rPr lang="en-US" sz="1200" b="0" i="1" u="none" strike="noStrike" kern="1200" baseline="0" dirty="0" smtClean="0">
                <a:solidFill>
                  <a:schemeClr val="tx1"/>
                </a:solidFill>
                <a:latin typeface="+mn-lt"/>
                <a:ea typeface="+mn-ea"/>
                <a:cs typeface="+mn-cs"/>
              </a:rPr>
              <a:t>M </a:t>
            </a:r>
            <a:r>
              <a:rPr lang="en-US" sz="1200" b="0" i="0" u="none" strike="noStrike" kern="1200" baseline="0" dirty="0" smtClean="0">
                <a:solidFill>
                  <a:schemeClr val="tx1"/>
                </a:solidFill>
                <a:latin typeface="+mn-lt"/>
                <a:ea typeface="+mn-ea"/>
                <a:cs typeface="+mn-cs"/>
              </a:rPr>
              <a:t>alternatives based on ‘utilities’ </a:t>
            </a:r>
            <a:r>
              <a:rPr lang="en-US" sz="1200" b="0" i="1" u="none" strike="noStrike" kern="1200" baseline="0" dirty="0" err="1" smtClean="0">
                <a:solidFill>
                  <a:schemeClr val="tx1"/>
                </a:solidFill>
                <a:latin typeface="+mn-lt"/>
                <a:ea typeface="+mn-ea"/>
                <a:cs typeface="+mn-cs"/>
              </a:rPr>
              <a:t>y</a:t>
            </a:r>
            <a:r>
              <a:rPr lang="en-US" sz="1200" b="0" i="0" u="none" strike="noStrike" kern="1200" baseline="0" dirty="0" err="1"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j</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Without loss of generality, the outcome variable </a:t>
            </a:r>
            <a:r>
              <a:rPr lang="en-US" sz="1200" b="0" i="1" u="none" strike="noStrike" kern="1200" baseline="0" dirty="0" smtClean="0">
                <a:solidFill>
                  <a:schemeClr val="tx1"/>
                </a:solidFill>
                <a:latin typeface="+mn-lt"/>
                <a:ea typeface="+mn-ea"/>
                <a:cs typeface="+mn-cs"/>
              </a:rPr>
              <a:t>y</a:t>
            </a:r>
            <a:r>
              <a:rPr lang="en-US" sz="1200" b="0" i="0" u="none" strike="noStrike" kern="1200" baseline="0" dirty="0" smtClean="0">
                <a:solidFill>
                  <a:schemeClr val="tx1"/>
                </a:solidFill>
                <a:latin typeface="+mn-lt"/>
                <a:ea typeface="+mn-ea"/>
                <a:cs typeface="+mn-cs"/>
              </a:rPr>
              <a:t>1 is observed if and only if category 1 is chosen, which happens when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problem is to estimate the parameter vector </a:t>
            </a:r>
            <a:r>
              <a:rPr lang="en-US" sz="1200" b="0" i="1" u="none" strike="noStrike" kern="1200" baseline="0" dirty="0" smtClean="0">
                <a:solidFill>
                  <a:schemeClr val="tx1"/>
                </a:solidFill>
                <a:latin typeface="+mn-lt"/>
                <a:ea typeface="+mn-ea"/>
                <a:cs typeface="+mn-cs"/>
              </a:rPr>
              <a:t>β</a:t>
            </a:r>
            <a:r>
              <a:rPr lang="en-US" sz="1200" b="0" i="0" u="none" strike="noStrike" kern="1200" baseline="0" dirty="0" smtClean="0">
                <a:solidFill>
                  <a:schemeClr val="tx1"/>
                </a:solidFill>
                <a:latin typeface="+mn-lt"/>
                <a:ea typeface="+mn-ea"/>
                <a:cs typeface="+mn-cs"/>
              </a:rPr>
              <a:t>1 while taking into account that the disturbance term </a:t>
            </a:r>
            <a:r>
              <a:rPr lang="en-US" sz="1200" b="0" i="1" u="none" strike="noStrike" kern="1200" baseline="0" dirty="0" smtClean="0">
                <a:solidFill>
                  <a:schemeClr val="tx1"/>
                </a:solidFill>
                <a:latin typeface="+mn-lt"/>
                <a:ea typeface="+mn-ea"/>
                <a:cs typeface="+mn-cs"/>
              </a:rPr>
              <a:t>u</a:t>
            </a:r>
            <a:r>
              <a:rPr lang="en-US" sz="1200" b="0" i="0" u="none" strike="noStrike" kern="1200" baseline="0" dirty="0" smtClean="0">
                <a:solidFill>
                  <a:schemeClr val="tx1"/>
                </a:solidFill>
                <a:latin typeface="+mn-lt"/>
                <a:ea typeface="+mn-ea"/>
                <a:cs typeface="+mn-cs"/>
              </a:rPr>
              <a:t>1 may not be independent of all (</a:t>
            </a:r>
            <a:r>
              <a:rPr lang="en-US" sz="1200" b="0" i="1" u="none" strike="noStrike" kern="1200" baseline="0" dirty="0" err="1" smtClean="0">
                <a:solidFill>
                  <a:schemeClr val="tx1"/>
                </a:solidFill>
                <a:latin typeface="+mn-lt"/>
                <a:ea typeface="+mn-ea"/>
                <a:cs typeface="+mn-cs"/>
              </a:rPr>
              <a:t>ηj</a:t>
            </a:r>
            <a:r>
              <a:rPr lang="en-US" sz="1200" b="0" i="0" u="none" strike="noStrike" kern="1200" baseline="0" dirty="0" smtClean="0">
                <a:solidFill>
                  <a:schemeClr val="tx1"/>
                </a:solidFill>
                <a:latin typeface="+mn-lt"/>
                <a:ea typeface="+mn-ea"/>
                <a:cs typeface="+mn-cs"/>
              </a:rPr>
              <a:t>)s. This would introduce some correlation between the explanatory variables and the disturbance term</a:t>
            </a:r>
          </a:p>
          <a:p>
            <a:endParaRPr lang="en-US" dirty="0"/>
          </a:p>
        </p:txBody>
      </p:sp>
      <p:sp>
        <p:nvSpPr>
          <p:cNvPr id="4" name="Slide Number Placeholder 3"/>
          <p:cNvSpPr>
            <a:spLocks noGrp="1"/>
          </p:cNvSpPr>
          <p:nvPr>
            <p:ph type="sldNum" sz="quarter" idx="10"/>
          </p:nvPr>
        </p:nvSpPr>
        <p:spPr/>
        <p:txBody>
          <a:bodyPr/>
          <a:lstStyle/>
          <a:p>
            <a:fld id="{92E33DC3-D8ED-984A-9FFA-048ECE857887}" type="slidenum">
              <a:rPr lang="en-US" smtClean="0"/>
              <a:pPr/>
              <a:t>22</a:t>
            </a:fld>
            <a:endParaRPr lang="en-US"/>
          </a:p>
        </p:txBody>
      </p:sp>
    </p:spTree>
    <p:extLst>
      <p:ext uri="{BB962C8B-B14F-4D97-AF65-F5344CB8AC3E}">
        <p14:creationId xmlns:p14="http://schemas.microsoft.com/office/powerpoint/2010/main" val="198824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33DC3-D8ED-984A-9FFA-048ECE857887}" type="slidenum">
              <a:rPr lang="en-US" smtClean="0"/>
              <a:pPr/>
              <a:t>23</a:t>
            </a:fld>
            <a:endParaRPr lang="en-US"/>
          </a:p>
        </p:txBody>
      </p:sp>
    </p:spTree>
    <p:extLst>
      <p:ext uri="{BB962C8B-B14F-4D97-AF65-F5344CB8AC3E}">
        <p14:creationId xmlns:p14="http://schemas.microsoft.com/office/powerpoint/2010/main" val="270913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D277-64AA-144E-87DC-40A12A878817}" type="slidenum">
              <a:rPr lang="en-US" smtClean="0"/>
              <a:t>24</a:t>
            </a:fld>
            <a:endParaRPr lang="en-US"/>
          </a:p>
        </p:txBody>
      </p:sp>
    </p:spTree>
    <p:extLst>
      <p:ext uri="{BB962C8B-B14F-4D97-AF65-F5344CB8AC3E}">
        <p14:creationId xmlns:p14="http://schemas.microsoft.com/office/powerpoint/2010/main" val="3660488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33DC3-D8ED-984A-9FFA-048ECE857887}" type="slidenum">
              <a:rPr lang="en-US" smtClean="0"/>
              <a:pPr/>
              <a:t>25</a:t>
            </a:fld>
            <a:endParaRPr lang="en-US"/>
          </a:p>
        </p:txBody>
      </p:sp>
    </p:spTree>
    <p:extLst>
      <p:ext uri="{BB962C8B-B14F-4D97-AF65-F5344CB8AC3E}">
        <p14:creationId xmlns:p14="http://schemas.microsoft.com/office/powerpoint/2010/main" val="149349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smtClean="0"/>
          </a:p>
        </p:txBody>
      </p:sp>
      <p:sp>
        <p:nvSpPr>
          <p:cNvPr id="4" name="Slide Number Placeholder 3"/>
          <p:cNvSpPr>
            <a:spLocks noGrp="1"/>
          </p:cNvSpPr>
          <p:nvPr>
            <p:ph type="sldNum" sz="quarter" idx="10"/>
          </p:nvPr>
        </p:nvSpPr>
        <p:spPr/>
        <p:txBody>
          <a:bodyPr/>
          <a:lstStyle/>
          <a:p>
            <a:fld id="{92E33DC3-D8ED-984A-9FFA-048ECE85788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E33DC3-D8ED-984A-9FFA-048ECE85788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33DC3-D8ED-984A-9FFA-048ECE857887}" type="slidenum">
              <a:rPr lang="en-US" smtClean="0"/>
              <a:pPr/>
              <a:t>5</a:t>
            </a:fld>
            <a:endParaRPr lang="en-US"/>
          </a:p>
        </p:txBody>
      </p:sp>
    </p:spTree>
    <p:extLst>
      <p:ext uri="{BB962C8B-B14F-4D97-AF65-F5344CB8AC3E}">
        <p14:creationId xmlns:p14="http://schemas.microsoft.com/office/powerpoint/2010/main" val="13027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D277-64AA-144E-87DC-40A12A878817}" type="slidenum">
              <a:rPr lang="en-US" smtClean="0"/>
              <a:t>6</a:t>
            </a:fld>
            <a:endParaRPr lang="en-US"/>
          </a:p>
        </p:txBody>
      </p:sp>
    </p:spTree>
    <p:extLst>
      <p:ext uri="{BB962C8B-B14F-4D97-AF65-F5344CB8AC3E}">
        <p14:creationId xmlns:p14="http://schemas.microsoft.com/office/powerpoint/2010/main" val="94322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US" sz="1200" kern="1200" baseline="0" dirty="0" smtClean="0">
                <a:solidFill>
                  <a:schemeClr val="tx1"/>
                </a:solidFill>
                <a:latin typeface="+mn-lt"/>
                <a:ea typeface="+mn-ea"/>
                <a:cs typeface="+mn-cs"/>
              </a:rPr>
              <a:t>Other categories in the survey are waiting for seasonal work, looking for work, retired, long term illness and disabilities, caring for other household members, and going to school.</a:t>
            </a:r>
          </a:p>
          <a:p>
            <a:pPr marL="0" indent="0">
              <a:buFontTx/>
              <a:buNone/>
            </a:pPr>
            <a:endParaRPr lang="en-US" dirty="0"/>
          </a:p>
        </p:txBody>
      </p:sp>
      <p:sp>
        <p:nvSpPr>
          <p:cNvPr id="4" name="Slide Number Placeholder 3"/>
          <p:cNvSpPr>
            <a:spLocks noGrp="1"/>
          </p:cNvSpPr>
          <p:nvPr>
            <p:ph type="sldNum" sz="quarter" idx="10"/>
          </p:nvPr>
        </p:nvSpPr>
        <p:spPr/>
        <p:txBody>
          <a:bodyPr/>
          <a:lstStyle/>
          <a:p>
            <a:fld id="{92E33DC3-D8ED-984A-9FFA-048ECE85788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Summarize from Table 3 in the paper</a:t>
            </a:r>
          </a:p>
          <a:p>
            <a:pPr>
              <a:buFontTx/>
              <a:buChar char="-"/>
            </a:pPr>
            <a:r>
              <a:rPr lang="en-US" baseline="0" dirty="0" smtClean="0"/>
              <a:t> individual earnings are calculated based on a share of labor time allocation within the household (hours per week).</a:t>
            </a:r>
          </a:p>
          <a:p>
            <a:r>
              <a:rPr lang="en-US" sz="1200" kern="1200" baseline="0" dirty="0" smtClean="0">
                <a:solidFill>
                  <a:schemeClr val="tx1"/>
                </a:solidFill>
                <a:latin typeface="+mn-lt"/>
                <a:ea typeface="+mn-ea"/>
                <a:cs typeface="+mn-cs"/>
              </a:rPr>
              <a:t>Given that the rural poverty line in 2007 was 1,333 baht10 per capita per month, individuals, except farmers, in the first </a:t>
            </a:r>
            <a:r>
              <a:rPr lang="en-US" sz="1200" kern="1200" baseline="0" dirty="0" err="1" smtClean="0">
                <a:solidFill>
                  <a:schemeClr val="tx1"/>
                </a:solidFill>
                <a:latin typeface="+mn-lt"/>
                <a:ea typeface="+mn-ea"/>
                <a:cs typeface="+mn-cs"/>
              </a:rPr>
              <a:t>quantiles</a:t>
            </a:r>
            <a:r>
              <a:rPr lang="en-US" sz="1200" kern="1200" baseline="0" dirty="0" smtClean="0">
                <a:solidFill>
                  <a:schemeClr val="tx1"/>
                </a:solidFill>
                <a:latin typeface="+mn-lt"/>
                <a:ea typeface="+mn-ea"/>
                <a:cs typeface="+mn-cs"/>
              </a:rPr>
              <a:t> on average emerge above the poverty line. 20 percent of employed status workers in rural areas emerge as under the poverty line and almost 80</a:t>
            </a:r>
          </a:p>
          <a:p>
            <a:r>
              <a:rPr lang="en-US" sz="1200" kern="1200" baseline="0" dirty="0" smtClean="0">
                <a:solidFill>
                  <a:schemeClr val="tx1"/>
                </a:solidFill>
                <a:latin typeface="+mn-lt"/>
                <a:ea typeface="+mn-ea"/>
                <a:cs typeface="+mn-cs"/>
              </a:rPr>
              <a:t>percent of this group are farmers. However, this is based solely on these three sources of incomes, excluding incomes from other sources such as remittances, incomes from house/land lending, or returns from financial assets.</a:t>
            </a:r>
            <a:endParaRPr lang="en-US" dirty="0"/>
          </a:p>
        </p:txBody>
      </p:sp>
      <p:sp>
        <p:nvSpPr>
          <p:cNvPr id="4" name="Slide Number Placeholder 3"/>
          <p:cNvSpPr>
            <a:spLocks noGrp="1"/>
          </p:cNvSpPr>
          <p:nvPr>
            <p:ph type="sldNum" sz="quarter" idx="10"/>
          </p:nvPr>
        </p:nvSpPr>
        <p:spPr/>
        <p:txBody>
          <a:bodyPr/>
          <a:lstStyle/>
          <a:p>
            <a:fld id="{92E33DC3-D8ED-984A-9FFA-048ECE85788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D277-64AA-144E-87DC-40A12A878817}" type="slidenum">
              <a:rPr lang="en-US" smtClean="0"/>
              <a:t>9</a:t>
            </a:fld>
            <a:endParaRPr lang="en-US"/>
          </a:p>
        </p:txBody>
      </p:sp>
    </p:spTree>
    <p:extLst>
      <p:ext uri="{BB962C8B-B14F-4D97-AF65-F5344CB8AC3E}">
        <p14:creationId xmlns:p14="http://schemas.microsoft.com/office/powerpoint/2010/main" val="262170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9DA2F79D-88D8-CF49-848C-BA29C216A6F9}" type="datetimeFigureOut">
              <a:rPr lang="en-US" smtClean="0"/>
              <a:pPr/>
              <a:t>3/7/2013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2AA957AF-53C0-420B-9C2D-77DB1416566C}" type="slidenum">
              <a:rPr kumimoji="0" lang="en-US" smtClean="0"/>
              <a:pPr/>
              <a:t>‹#›</a:t>
            </a:fld>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A2F79D-88D8-CF49-848C-BA29C216A6F9}"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A4C6-9678-7449-AF7C-04FE8BB453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A2F79D-88D8-CF49-848C-BA29C216A6F9}"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A4C6-9678-7449-AF7C-04FE8BB453A5}"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A2F79D-88D8-CF49-848C-BA29C216A6F9}"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A4C6-9678-7449-AF7C-04FE8BB453A5}"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4CBEAF9-9E58-4CC8-A6FF-6DD8A58DEEA4}" type="datetimeFigureOut">
              <a:rPr lang="en-US" smtClean="0"/>
              <a:pPr/>
              <a:t>3/7/2013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kumimoji="0" lang="en-US"/>
          </a:p>
        </p:txBody>
      </p:sp>
      <p:sp>
        <p:nvSpPr>
          <p:cNvPr id="6" name="Slide Number Placeholder 5"/>
          <p:cNvSpPr>
            <a:spLocks noGrp="1"/>
          </p:cNvSpPr>
          <p:nvPr>
            <p:ph type="sldNum" sz="quarter" idx="12"/>
          </p:nvPr>
        </p:nvSpPr>
        <p:spPr>
          <a:xfrm>
            <a:off x="1069848" y="6355080"/>
            <a:ext cx="1520952" cy="365760"/>
          </a:xfrm>
        </p:spPr>
        <p:txBody>
          <a:bodyPr/>
          <a:lstStyle/>
          <a:p>
            <a:fld id="{CA15C064-DD44-4CAC-873E-2D1F54821676}" type="slidenum">
              <a:rPr kumimoji="0" lang="en-US" smtClean="0"/>
              <a:pPr/>
              <a:t>‹#›</a:t>
            </a:fld>
            <a:endParaRPr kumimoji="0"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DA2F79D-88D8-CF49-848C-BA29C216A6F9}"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FA4C6-9678-7449-AF7C-04FE8BB453A5}"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A2F79D-88D8-CF49-848C-BA29C216A6F9}" type="datetimeFigureOut">
              <a:rPr lang="en-US" smtClean="0"/>
              <a:pPr/>
              <a:t>3/7/2013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FA4C6-9678-7449-AF7C-04FE8BB453A5}"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A2F79D-88D8-CF49-848C-BA29C216A6F9}" type="datetimeFigureOut">
              <a:rPr lang="en-US" smtClean="0"/>
              <a:pPr/>
              <a:t>3/7/2013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FA4C6-9678-7449-AF7C-04FE8BB453A5}"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F79D-88D8-CF49-848C-BA29C216A6F9}" type="datetimeFigureOut">
              <a:rPr lang="en-US" smtClean="0"/>
              <a:pPr/>
              <a:t>3/7/2013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FA4C6-9678-7449-AF7C-04FE8BB453A5}"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A2F79D-88D8-CF49-848C-BA29C216A6F9}"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E4600-0381-4CF3-88F2-7ED7D2E3F9C8}"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A2F79D-88D8-CF49-848C-BA29C216A6F9}"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FA4C6-9678-7449-AF7C-04FE8BB453A5}"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DA2F79D-88D8-CF49-848C-BA29C216A6F9}" type="datetimeFigureOut">
              <a:rPr lang="en-US" smtClean="0"/>
              <a:pPr/>
              <a:t>3/7/2013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B8FA4C6-9678-7449-AF7C-04FE8BB453A5}"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6530"/>
            <a:ext cx="7162800" cy="990600"/>
          </a:xfrm>
        </p:spPr>
        <p:txBody>
          <a:bodyPr>
            <a:noAutofit/>
          </a:bodyPr>
          <a:lstStyle/>
          <a:p>
            <a:r>
              <a:rPr lang="en-US" sz="2800" b="1" dirty="0"/>
              <a:t>Non-farm Occupational and Earnings Dynamics in Rural Thailand</a:t>
            </a:r>
          </a:p>
        </p:txBody>
      </p:sp>
      <p:sp>
        <p:nvSpPr>
          <p:cNvPr id="3" name="Subtitle 2"/>
          <p:cNvSpPr>
            <a:spLocks noGrp="1"/>
          </p:cNvSpPr>
          <p:nvPr>
            <p:ph type="subTitle" idx="1"/>
          </p:nvPr>
        </p:nvSpPr>
        <p:spPr>
          <a:xfrm>
            <a:off x="1219200" y="5043390"/>
            <a:ext cx="6858000" cy="698348"/>
          </a:xfrm>
        </p:spPr>
        <p:txBody>
          <a:bodyPr>
            <a:noAutofit/>
          </a:bodyPr>
          <a:lstStyle/>
          <a:p>
            <a:r>
              <a:rPr lang="en-US" dirty="0" smtClean="0"/>
              <a:t>March 7</a:t>
            </a:r>
            <a:r>
              <a:rPr lang="en-US" baseline="30000" dirty="0" smtClean="0"/>
              <a:t>th</a:t>
            </a:r>
            <a:r>
              <a:rPr lang="en-US" dirty="0" smtClean="0"/>
              <a:t>, 2013</a:t>
            </a:r>
          </a:p>
          <a:p>
            <a:r>
              <a:rPr lang="en-US" dirty="0" smtClean="0"/>
              <a:t>Applied Microeconomics Seminar, </a:t>
            </a:r>
            <a:r>
              <a:rPr lang="en-US" dirty="0" err="1" smtClean="0"/>
              <a:t>Monash</a:t>
            </a:r>
            <a:r>
              <a:rPr lang="en-US" dirty="0" smtClean="0"/>
              <a:t> University</a:t>
            </a:r>
            <a:endParaRPr lang="en-US" dirty="0"/>
          </a:p>
        </p:txBody>
      </p:sp>
      <p:sp>
        <p:nvSpPr>
          <p:cNvPr id="4" name="TextBox 3"/>
          <p:cNvSpPr txBox="1"/>
          <p:nvPr/>
        </p:nvSpPr>
        <p:spPr>
          <a:xfrm>
            <a:off x="770163" y="5799570"/>
            <a:ext cx="7485447" cy="707886"/>
          </a:xfrm>
          <a:prstGeom prst="rect">
            <a:avLst/>
          </a:prstGeom>
          <a:noFill/>
        </p:spPr>
        <p:txBody>
          <a:bodyPr wrap="square" rtlCol="0">
            <a:spAutoFit/>
          </a:bodyPr>
          <a:lstStyle/>
          <a:p>
            <a:pPr algn="r"/>
            <a:r>
              <a:rPr lang="en-US" sz="2000" dirty="0" err="1" smtClean="0">
                <a:solidFill>
                  <a:schemeClr val="tx1">
                    <a:lumMod val="75000"/>
                    <a:lumOff val="25000"/>
                  </a:schemeClr>
                </a:solidFill>
              </a:rPr>
              <a:t>Chayanee</a:t>
            </a:r>
            <a:r>
              <a:rPr lang="en-US" sz="2000" dirty="0" smtClean="0">
                <a:solidFill>
                  <a:schemeClr val="tx1">
                    <a:lumMod val="75000"/>
                    <a:lumOff val="25000"/>
                  </a:schemeClr>
                </a:solidFill>
              </a:rPr>
              <a:t> </a:t>
            </a:r>
            <a:r>
              <a:rPr lang="en-US" sz="2000" dirty="0" err="1" smtClean="0">
                <a:solidFill>
                  <a:schemeClr val="tx1">
                    <a:lumMod val="75000"/>
                    <a:lumOff val="25000"/>
                  </a:schemeClr>
                </a:solidFill>
              </a:rPr>
              <a:t>Chawanote</a:t>
            </a:r>
            <a:r>
              <a:rPr lang="en-US" sz="2000" dirty="0" smtClean="0">
                <a:solidFill>
                  <a:schemeClr val="tx1">
                    <a:lumMod val="75000"/>
                    <a:lumOff val="25000"/>
                  </a:schemeClr>
                </a:solidFill>
              </a:rPr>
              <a:t> and Christopher B. Barrett</a:t>
            </a:r>
          </a:p>
          <a:p>
            <a:pPr algn="r"/>
            <a:r>
              <a:rPr lang="en-US" sz="2000" dirty="0" smtClean="0">
                <a:solidFill>
                  <a:schemeClr val="tx1">
                    <a:lumMod val="75000"/>
                    <a:lumOff val="25000"/>
                  </a:schemeClr>
                </a:solidFill>
              </a:rPr>
              <a:t>Cornell University</a:t>
            </a:r>
            <a:endParaRPr lang="en-US" sz="2000" dirty="0">
              <a:solidFill>
                <a:schemeClr val="tx1">
                  <a:lumMod val="75000"/>
                  <a:lumOff val="25000"/>
                </a:schemeClr>
              </a:solidFill>
            </a:endParaRPr>
          </a:p>
        </p:txBody>
      </p:sp>
      <p:grpSp>
        <p:nvGrpSpPr>
          <p:cNvPr id="9" name="Group 8"/>
          <p:cNvGrpSpPr/>
          <p:nvPr/>
        </p:nvGrpSpPr>
        <p:grpSpPr>
          <a:xfrm>
            <a:off x="348679" y="452109"/>
            <a:ext cx="8486799" cy="2606070"/>
            <a:chOff x="375703" y="452109"/>
            <a:chExt cx="8486799" cy="2606070"/>
          </a:xfrm>
        </p:grpSpPr>
        <p:pic>
          <p:nvPicPr>
            <p:cNvPr id="6" name="Picture 5" descr="DSC-0529.JPG"/>
            <p:cNvPicPr>
              <a:picLocks noChangeAspect="1"/>
            </p:cNvPicPr>
            <p:nvPr/>
          </p:nvPicPr>
          <p:blipFill>
            <a:blip r:embed="rId3"/>
            <a:stretch>
              <a:fillRect/>
            </a:stretch>
          </p:blipFill>
          <p:spPr>
            <a:xfrm>
              <a:off x="5560848" y="452109"/>
              <a:ext cx="3301654" cy="2606069"/>
            </a:xfrm>
            <a:prstGeom prst="rect">
              <a:avLst/>
            </a:prstGeom>
          </p:spPr>
        </p:pic>
        <p:pic>
          <p:nvPicPr>
            <p:cNvPr id="7" name="Picture 6" descr="DSC_8678-1.jpg"/>
            <p:cNvPicPr>
              <a:picLocks noChangeAspect="1"/>
            </p:cNvPicPr>
            <p:nvPr/>
          </p:nvPicPr>
          <p:blipFill>
            <a:blip r:embed="rId4"/>
            <a:stretch>
              <a:fillRect/>
            </a:stretch>
          </p:blipFill>
          <p:spPr>
            <a:xfrm>
              <a:off x="375703" y="452110"/>
              <a:ext cx="3265689" cy="2606069"/>
            </a:xfrm>
            <a:prstGeom prst="rect">
              <a:avLst/>
            </a:prstGeom>
          </p:spPr>
        </p:pic>
        <p:pic>
          <p:nvPicPr>
            <p:cNvPr id="8" name="Picture 7" descr="DSC00210-1.jpg"/>
            <p:cNvPicPr>
              <a:picLocks noChangeAspect="1"/>
            </p:cNvPicPr>
            <p:nvPr/>
          </p:nvPicPr>
          <p:blipFill>
            <a:blip r:embed="rId5"/>
            <a:stretch>
              <a:fillRect/>
            </a:stretch>
          </p:blipFill>
          <p:spPr>
            <a:xfrm>
              <a:off x="3641392" y="452110"/>
              <a:ext cx="1919456" cy="2606069"/>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Patterns of occupational transitions</a:t>
            </a:r>
            <a:endParaRPr lang="en-US" sz="2800" b="1" dirty="0"/>
          </a:p>
        </p:txBody>
      </p:sp>
      <p:sp>
        <p:nvSpPr>
          <p:cNvPr id="3" name="Content Placeholder 2"/>
          <p:cNvSpPr>
            <a:spLocks noGrp="1"/>
          </p:cNvSpPr>
          <p:nvPr>
            <p:ph idx="1"/>
          </p:nvPr>
        </p:nvSpPr>
        <p:spPr/>
        <p:txBody>
          <a:bodyPr/>
          <a:lstStyle/>
          <a:p>
            <a:r>
              <a:rPr lang="en-US" sz="2400" dirty="0" smtClean="0">
                <a:solidFill>
                  <a:srgbClr val="000000"/>
                </a:solidFill>
              </a:rPr>
              <a:t>Occupational transition </a:t>
            </a:r>
            <a:r>
              <a:rPr lang="en-US" sz="2400" dirty="0">
                <a:solidFill>
                  <a:srgbClr val="000000"/>
                </a:solidFill>
              </a:rPr>
              <a:t>matrix </a:t>
            </a:r>
            <a:r>
              <a:rPr lang="en-US" sz="2400" dirty="0" smtClean="0">
                <a:solidFill>
                  <a:srgbClr val="000000"/>
                </a:solidFill>
              </a:rPr>
              <a:t>2005/2010</a:t>
            </a:r>
            <a:endParaRPr lang="en-US" sz="2400" dirty="0">
              <a:solidFill>
                <a:srgbClr val="000000"/>
              </a:solidFill>
            </a:endParaRPr>
          </a:p>
          <a:p>
            <a:endParaRPr lang="en-US" dirty="0"/>
          </a:p>
        </p:txBody>
      </p:sp>
      <p:pic>
        <p:nvPicPr>
          <p:cNvPr id="7" name="Picture 6"/>
          <p:cNvPicPr>
            <a:picLocks noChangeAspect="1"/>
          </p:cNvPicPr>
          <p:nvPr/>
        </p:nvPicPr>
        <p:blipFill>
          <a:blip r:embed="rId3"/>
          <a:stretch>
            <a:fillRect/>
          </a:stretch>
        </p:blipFill>
        <p:spPr>
          <a:xfrm>
            <a:off x="290711" y="1820640"/>
            <a:ext cx="8668154" cy="4213924"/>
          </a:xfrm>
          <a:prstGeom prst="rect">
            <a:avLst/>
          </a:prstGeom>
        </p:spPr>
      </p:pic>
      <p:sp>
        <p:nvSpPr>
          <p:cNvPr id="8" name="Rounded Rectangle 7"/>
          <p:cNvSpPr/>
          <p:nvPr/>
        </p:nvSpPr>
        <p:spPr>
          <a:xfrm>
            <a:off x="6946456" y="3059900"/>
            <a:ext cx="673225" cy="2096031"/>
          </a:xfrm>
          <a:prstGeom prst="round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3054752" y="3077077"/>
            <a:ext cx="719126" cy="529723"/>
          </a:xfrm>
          <a:prstGeom prst="roundRect">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4268252" y="3763678"/>
            <a:ext cx="719126" cy="580786"/>
          </a:xfrm>
          <a:prstGeom prst="roundRect">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5584101" y="4457700"/>
            <a:ext cx="719126" cy="590540"/>
          </a:xfrm>
          <a:prstGeom prst="roundRect">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6900555" y="5155931"/>
            <a:ext cx="719126" cy="495569"/>
          </a:xfrm>
          <a:prstGeom prst="roundRect">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4268252" y="5155931"/>
            <a:ext cx="719126" cy="495569"/>
          </a:xfrm>
          <a:prstGeom prst="round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a:hlinkClick r:id="" action="ppaction://noaction"/>
          </p:cNvPr>
          <p:cNvSpPr/>
          <p:nvPr/>
        </p:nvSpPr>
        <p:spPr>
          <a:xfrm>
            <a:off x="8245405" y="6043298"/>
            <a:ext cx="185206" cy="1988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08023" y="6363197"/>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tx1">
                    <a:lumMod val="75000"/>
                    <a:lumOff val="25000"/>
                  </a:schemeClr>
                </a:solidFill>
              </a:rPr>
              <a:t>Data &amp; Definitions</a:t>
            </a:r>
            <a:r>
              <a:rPr lang="en-US" sz="1400" dirty="0" smtClean="0">
                <a:solidFill>
                  <a:schemeClr val="bg1">
                    <a:lumMod val="65000"/>
                  </a:schemeClr>
                </a:solidFill>
              </a:rPr>
              <a:t>		Methods &amp; Results			Conclusion</a:t>
            </a:r>
            <a:endParaRPr lang="en-US" sz="1400" dirty="0">
              <a:solidFill>
                <a:schemeClr val="bg1">
                  <a:lumMod val="65000"/>
                </a:schemeClr>
              </a:solidFill>
            </a:endParaRPr>
          </a:p>
        </p:txBody>
      </p:sp>
    </p:spTree>
    <p:extLst>
      <p:ext uri="{BB962C8B-B14F-4D97-AF65-F5344CB8AC3E}">
        <p14:creationId xmlns:p14="http://schemas.microsoft.com/office/powerpoint/2010/main" val="115226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Patterns of </a:t>
            </a:r>
            <a:r>
              <a:rPr lang="en-US" sz="2800" b="1" dirty="0" smtClean="0"/>
              <a:t>occupational </a:t>
            </a:r>
            <a:r>
              <a:rPr lang="en-US" sz="2800" b="1" dirty="0"/>
              <a:t>transitions</a:t>
            </a:r>
          </a:p>
        </p:txBody>
      </p:sp>
      <p:grpSp>
        <p:nvGrpSpPr>
          <p:cNvPr id="7" name="Group 6"/>
          <p:cNvGrpSpPr/>
          <p:nvPr/>
        </p:nvGrpSpPr>
        <p:grpSpPr>
          <a:xfrm>
            <a:off x="228599" y="1321040"/>
            <a:ext cx="8365035" cy="5359160"/>
            <a:chOff x="228599" y="1321040"/>
            <a:chExt cx="8365035" cy="5359160"/>
          </a:xfrm>
        </p:grpSpPr>
        <p:pic>
          <p:nvPicPr>
            <p:cNvPr id="3" name="Picture 2"/>
            <p:cNvPicPr>
              <a:picLocks noChangeAspect="1"/>
            </p:cNvPicPr>
            <p:nvPr/>
          </p:nvPicPr>
          <p:blipFill>
            <a:blip r:embed="rId3"/>
            <a:stretch>
              <a:fillRect/>
            </a:stretch>
          </p:blipFill>
          <p:spPr>
            <a:xfrm>
              <a:off x="228599" y="1321040"/>
              <a:ext cx="8365035" cy="5359160"/>
            </a:xfrm>
            <a:prstGeom prst="rect">
              <a:avLst/>
            </a:prstGeom>
          </p:spPr>
        </p:pic>
        <p:sp>
          <p:nvSpPr>
            <p:cNvPr id="4" name="Rectangle 3"/>
            <p:cNvSpPr/>
            <p:nvPr/>
          </p:nvSpPr>
          <p:spPr>
            <a:xfrm>
              <a:off x="3556000" y="6400800"/>
              <a:ext cx="2171700" cy="27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608023" y="6526311"/>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tx1">
                    <a:lumMod val="75000"/>
                    <a:lumOff val="25000"/>
                  </a:schemeClr>
                </a:solidFill>
              </a:rPr>
              <a:t>Data &amp; Definitions</a:t>
            </a:r>
            <a:r>
              <a:rPr lang="en-US" sz="1400" dirty="0" smtClean="0">
                <a:solidFill>
                  <a:schemeClr val="bg1">
                    <a:lumMod val="65000"/>
                  </a:schemeClr>
                </a:solidFill>
              </a:rPr>
              <a:t>		Methods &amp; Results			Conclusion</a:t>
            </a:r>
            <a:endParaRPr lang="en-US" sz="1400" dirty="0">
              <a:solidFill>
                <a:schemeClr val="bg1">
                  <a:lumMod val="65000"/>
                </a:schemeClr>
              </a:solidFill>
            </a:endParaRPr>
          </a:p>
        </p:txBody>
      </p:sp>
    </p:spTree>
    <p:extLst>
      <p:ext uri="{BB962C8B-B14F-4D97-AF65-F5344CB8AC3E}">
        <p14:creationId xmlns:p14="http://schemas.microsoft.com/office/powerpoint/2010/main" val="1607650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4499" y="0"/>
            <a:ext cx="7383707"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2346"/>
          </a:xfrm>
        </p:spPr>
        <p:txBody>
          <a:bodyPr>
            <a:normAutofit fontScale="90000"/>
          </a:bodyPr>
          <a:lstStyle/>
          <a:p>
            <a:r>
              <a:rPr lang="en-US" sz="3600" b="1" dirty="0" smtClean="0"/>
              <a:t>Multivariate estimation methodology</a:t>
            </a:r>
            <a:endParaRPr lang="en-US" sz="3600" b="1" dirty="0"/>
          </a:p>
        </p:txBody>
      </p:sp>
      <p:sp>
        <p:nvSpPr>
          <p:cNvPr id="3" name="Content Placeholder 2"/>
          <p:cNvSpPr>
            <a:spLocks noGrp="1"/>
          </p:cNvSpPr>
          <p:nvPr>
            <p:ph idx="1"/>
          </p:nvPr>
        </p:nvSpPr>
        <p:spPr>
          <a:xfrm>
            <a:off x="457200" y="1065746"/>
            <a:ext cx="8229600" cy="5467140"/>
          </a:xfrm>
        </p:spPr>
        <p:txBody>
          <a:bodyPr>
            <a:normAutofit fontScale="92500" lnSpcReduction="10000"/>
          </a:bodyPr>
          <a:lstStyle/>
          <a:p>
            <a:r>
              <a:rPr lang="en-US" dirty="0">
                <a:solidFill>
                  <a:srgbClr val="633F32"/>
                </a:solidFill>
              </a:rPr>
              <a:t>Conditional mobility models </a:t>
            </a:r>
            <a:r>
              <a:rPr lang="en-US" dirty="0" smtClean="0">
                <a:solidFill>
                  <a:srgbClr val="000000"/>
                </a:solidFill>
              </a:rPr>
              <a:t>explore </a:t>
            </a:r>
            <a:r>
              <a:rPr lang="en-US" dirty="0">
                <a:solidFill>
                  <a:srgbClr val="000000"/>
                </a:solidFill>
              </a:rPr>
              <a:t>how earnings changes associate with farm and non-farm occupational shifts. Following Fields(2007</a:t>
            </a:r>
            <a:r>
              <a:rPr lang="en-US" dirty="0" smtClean="0">
                <a:solidFill>
                  <a:srgbClr val="000000"/>
                </a:solidFill>
              </a:rPr>
              <a:t>) &amp; </a:t>
            </a:r>
            <a:r>
              <a:rPr lang="en-US" dirty="0" err="1" smtClean="0">
                <a:solidFill>
                  <a:srgbClr val="000000"/>
                </a:solidFill>
              </a:rPr>
              <a:t>Cichello</a:t>
            </a:r>
            <a:r>
              <a:rPr lang="en-US" dirty="0" smtClean="0">
                <a:solidFill>
                  <a:srgbClr val="000000"/>
                </a:solidFill>
              </a:rPr>
              <a:t> et al. (2005), </a:t>
            </a:r>
            <a:r>
              <a:rPr lang="en-US" dirty="0">
                <a:solidFill>
                  <a:srgbClr val="000000"/>
                </a:solidFill>
              </a:rPr>
              <a:t>the model is: </a:t>
            </a:r>
          </a:p>
          <a:p>
            <a:endParaRPr lang="en-US" dirty="0" smtClean="0"/>
          </a:p>
          <a:p>
            <a:endParaRPr lang="en-US" dirty="0"/>
          </a:p>
          <a:p>
            <a:r>
              <a:rPr lang="en-US" i="1" dirty="0" err="1" smtClean="0"/>
              <a:t>Δln</a:t>
            </a:r>
            <a:r>
              <a:rPr lang="en-US" i="1" dirty="0" smtClean="0"/>
              <a:t> </a:t>
            </a:r>
            <a:r>
              <a:rPr lang="en-US" i="1" dirty="0" err="1" smtClean="0"/>
              <a:t>y</a:t>
            </a:r>
            <a:r>
              <a:rPr lang="en-US" i="1" baseline="-25000" dirty="0" err="1" smtClean="0"/>
              <a:t>it</a:t>
            </a:r>
            <a:r>
              <a:rPr lang="en-US" dirty="0" smtClean="0"/>
              <a:t> </a:t>
            </a:r>
            <a:r>
              <a:rPr lang="en-US" dirty="0"/>
              <a:t>is the change in reported earnings. </a:t>
            </a:r>
            <a:endParaRPr lang="en-US" dirty="0" smtClean="0"/>
          </a:p>
          <a:p>
            <a:r>
              <a:rPr lang="en-US" i="1" dirty="0" smtClean="0"/>
              <a:t>y</a:t>
            </a:r>
            <a:r>
              <a:rPr lang="en-US" i="1" baseline="-25000" dirty="0" smtClean="0"/>
              <a:t>i</a:t>
            </a:r>
            <a:r>
              <a:rPr lang="en-US" i="1" baseline="-25000" dirty="0"/>
              <a:t>,t-1</a:t>
            </a:r>
            <a:r>
              <a:rPr lang="en-US" dirty="0"/>
              <a:t> is previous year </a:t>
            </a:r>
            <a:r>
              <a:rPr lang="en-US" dirty="0" smtClean="0"/>
              <a:t>reported. </a:t>
            </a:r>
          </a:p>
          <a:p>
            <a:r>
              <a:rPr lang="en-US" i="1" dirty="0" err="1" smtClean="0"/>
              <a:t>Z</a:t>
            </a:r>
            <a:r>
              <a:rPr lang="en-US" i="1" baseline="-25000" dirty="0" err="1" smtClean="0"/>
              <a:t>i</a:t>
            </a:r>
            <a:r>
              <a:rPr lang="en-US" dirty="0" smtClean="0"/>
              <a:t> </a:t>
            </a:r>
            <a:r>
              <a:rPr lang="en-US" dirty="0"/>
              <a:t>denotes time-invariant variables, observed individual and household characteristics, in the initial year. </a:t>
            </a:r>
            <a:endParaRPr lang="en-US" dirty="0" smtClean="0"/>
          </a:p>
          <a:p>
            <a:r>
              <a:rPr lang="en-US" i="1" dirty="0" err="1"/>
              <a:t>ΔX</a:t>
            </a:r>
            <a:r>
              <a:rPr lang="en-US" i="1" baseline="-25000" dirty="0" err="1" smtClean="0"/>
              <a:t>it</a:t>
            </a:r>
            <a:r>
              <a:rPr lang="en-US" dirty="0" smtClean="0"/>
              <a:t> </a:t>
            </a:r>
            <a:r>
              <a:rPr lang="en-US" dirty="0"/>
              <a:t>denotes employment transition </a:t>
            </a:r>
            <a:r>
              <a:rPr lang="en-US" dirty="0" smtClean="0"/>
              <a:t>experiences –</a:t>
            </a:r>
            <a:r>
              <a:rPr lang="en-US" dirty="0"/>
              <a:t> </a:t>
            </a:r>
            <a:r>
              <a:rPr lang="en-US" dirty="0" smtClean="0"/>
              <a:t>dummy </a:t>
            </a:r>
            <a:r>
              <a:rPr lang="en-US" dirty="0"/>
              <a:t>variables for the 15 possible transitions – with staying in farm work as </a:t>
            </a:r>
            <a:r>
              <a:rPr lang="en-US" dirty="0" smtClean="0"/>
              <a:t>the reference </a:t>
            </a:r>
            <a:r>
              <a:rPr lang="en-US" dirty="0"/>
              <a:t>case. </a:t>
            </a:r>
            <a:endParaRPr lang="en-US" dirty="0" smtClean="0"/>
          </a:p>
          <a:p>
            <a:r>
              <a:rPr lang="en-US" i="1" dirty="0" err="1" smtClean="0"/>
              <a:t>ϕ</a:t>
            </a:r>
            <a:r>
              <a:rPr lang="en-US" dirty="0" smtClean="0"/>
              <a:t> </a:t>
            </a:r>
            <a:r>
              <a:rPr lang="en-US" dirty="0"/>
              <a:t>is individual (or sub-district) fixed effects. </a:t>
            </a:r>
            <a:r>
              <a:rPr lang="en-US" i="1" dirty="0"/>
              <a:t>t</a:t>
            </a:r>
            <a:r>
              <a:rPr lang="en-US" dirty="0"/>
              <a:t> is time effect and </a:t>
            </a:r>
            <a:r>
              <a:rPr lang="en-US" i="1" dirty="0" err="1" smtClean="0"/>
              <a:t>ε</a:t>
            </a:r>
            <a:r>
              <a:rPr lang="en-US" i="1" baseline="-25000" dirty="0" err="1" smtClean="0"/>
              <a:t>it</a:t>
            </a:r>
            <a:r>
              <a:rPr lang="en-US" dirty="0" smtClean="0"/>
              <a:t> </a:t>
            </a:r>
            <a:r>
              <a:rPr lang="en-US" dirty="0"/>
              <a:t>is a mean zero, </a:t>
            </a:r>
            <a:r>
              <a:rPr lang="en-US" dirty="0" err="1" smtClean="0"/>
              <a:t>heteskedasticity</a:t>
            </a:r>
            <a:r>
              <a:rPr lang="en-US" dirty="0" smtClean="0"/>
              <a:t>-corrected, </a:t>
            </a:r>
            <a:r>
              <a:rPr lang="en-US" dirty="0" err="1"/>
              <a:t>i.i.d</a:t>
            </a:r>
            <a:r>
              <a:rPr lang="en-US" dirty="0"/>
              <a:t> error term</a:t>
            </a:r>
            <a:r>
              <a:rPr lang="en-US" dirty="0" smtClean="0"/>
              <a:t>.</a:t>
            </a:r>
          </a:p>
          <a:p>
            <a:endParaRPr lang="en-US" sz="1500" dirty="0" smtClean="0"/>
          </a:p>
          <a:p>
            <a:pPr marL="0" indent="0">
              <a:buNone/>
            </a:pP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049440026"/>
              </p:ext>
            </p:extLst>
          </p:nvPr>
        </p:nvGraphicFramePr>
        <p:xfrm>
          <a:off x="1014413" y="2408238"/>
          <a:ext cx="6538912" cy="531812"/>
        </p:xfrm>
        <a:graphic>
          <a:graphicData uri="http://schemas.openxmlformats.org/presentationml/2006/ole">
            <mc:AlternateContent xmlns:mc="http://schemas.openxmlformats.org/markup-compatibility/2006">
              <mc:Choice xmlns:v="urn:schemas-microsoft-com:vml" Requires="v">
                <p:oleObj spid="_x0000_s1102" name="Equation" r:id="rId4" imgW="3225800" imgH="266700" progId="Equation.DSMT4">
                  <p:embed/>
                </p:oleObj>
              </mc:Choice>
              <mc:Fallback>
                <p:oleObj name="Equation" r:id="rId4" imgW="3225800" imgH="266700" progId="Equation.DSMT4">
                  <p:embed/>
                  <p:pic>
                    <p:nvPicPr>
                      <p:cNvPr id="0" name=""/>
                      <p:cNvPicPr>
                        <a:picLocks noChangeAspect="1" noChangeArrowheads="1"/>
                      </p:cNvPicPr>
                      <p:nvPr/>
                    </p:nvPicPr>
                    <p:blipFill>
                      <a:blip r:embed="rId5"/>
                      <a:srcRect/>
                      <a:stretch>
                        <a:fillRect/>
                      </a:stretch>
                    </p:blipFill>
                    <p:spPr bwMode="auto">
                      <a:xfrm>
                        <a:off x="1014413" y="2408238"/>
                        <a:ext cx="6538912" cy="531812"/>
                      </a:xfrm>
                      <a:prstGeom prst="rect">
                        <a:avLst/>
                      </a:prstGeom>
                      <a:noFill/>
                      <a:ln>
                        <a:noFill/>
                      </a:ln>
                      <a:effectLst/>
                    </p:spPr>
                  </p:pic>
                </p:oleObj>
              </mc:Fallback>
            </mc:AlternateContent>
          </a:graphicData>
        </a:graphic>
      </p:graphicFrame>
      <p:sp>
        <p:nvSpPr>
          <p:cNvPr id="6" name="TextBox 5"/>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a:t>
            </a:r>
            <a:r>
              <a:rPr lang="en-US" sz="1400" dirty="0" smtClean="0">
                <a:solidFill>
                  <a:schemeClr val="tx1">
                    <a:lumMod val="75000"/>
                    <a:lumOff val="25000"/>
                  </a:schemeClr>
                </a:solidFill>
              </a:rPr>
              <a:t>Methods &amp; Results	</a:t>
            </a:r>
            <a:r>
              <a:rPr lang="en-US" sz="1400" dirty="0" smtClean="0">
                <a:solidFill>
                  <a:schemeClr val="bg1">
                    <a:lumMod val="65000"/>
                  </a:schemeClr>
                </a:solidFill>
              </a:rPr>
              <a:t>		Conclusion</a:t>
            </a:r>
            <a:endParaRPr lang="en-US" sz="1400" dirty="0">
              <a:solidFill>
                <a:schemeClr val="bg1">
                  <a:lumMod val="65000"/>
                </a:schemeClr>
              </a:solidFill>
            </a:endParaRPr>
          </a:p>
        </p:txBody>
      </p:sp>
    </p:spTree>
    <p:extLst>
      <p:ext uri="{BB962C8B-B14F-4D97-AF65-F5344CB8AC3E}">
        <p14:creationId xmlns:p14="http://schemas.microsoft.com/office/powerpoint/2010/main" val="1207083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b="1" dirty="0"/>
              <a:t>Conditional micro mobility </a:t>
            </a:r>
            <a:r>
              <a:rPr lang="en-US" sz="2800" b="1" dirty="0" smtClean="0"/>
              <a:t>models</a:t>
            </a:r>
            <a:endParaRPr lang="en-US" sz="2800" b="1" dirty="0"/>
          </a:p>
        </p:txBody>
      </p:sp>
      <p:pic>
        <p:nvPicPr>
          <p:cNvPr id="4" name="Picture 3"/>
          <p:cNvPicPr>
            <a:picLocks noChangeAspect="1"/>
          </p:cNvPicPr>
          <p:nvPr/>
        </p:nvPicPr>
        <p:blipFill>
          <a:blip r:embed="rId3"/>
          <a:stretch>
            <a:fillRect/>
          </a:stretch>
        </p:blipFill>
        <p:spPr>
          <a:xfrm>
            <a:off x="564307" y="1722192"/>
            <a:ext cx="7940993" cy="4621334"/>
          </a:xfrm>
          <a:prstGeom prst="rect">
            <a:avLst/>
          </a:prstGeom>
        </p:spPr>
      </p:pic>
      <p:sp>
        <p:nvSpPr>
          <p:cNvPr id="5" name="TextBox 4"/>
          <p:cNvSpPr txBox="1"/>
          <p:nvPr/>
        </p:nvSpPr>
        <p:spPr>
          <a:xfrm>
            <a:off x="673225" y="1269858"/>
            <a:ext cx="4712574" cy="369332"/>
          </a:xfrm>
          <a:prstGeom prst="rect">
            <a:avLst/>
          </a:prstGeom>
          <a:noFill/>
        </p:spPr>
        <p:txBody>
          <a:bodyPr wrap="square" rtlCol="0">
            <a:spAutoFit/>
          </a:bodyPr>
          <a:lstStyle/>
          <a:p>
            <a:r>
              <a:rPr lang="en-US" dirty="0" smtClean="0"/>
              <a:t>Summary statistics across occupational groups</a:t>
            </a:r>
            <a:endParaRPr lang="en-US" dirty="0"/>
          </a:p>
        </p:txBody>
      </p:sp>
      <p:sp>
        <p:nvSpPr>
          <p:cNvPr id="7" name="Rounded Rectangle 6"/>
          <p:cNvSpPr/>
          <p:nvPr/>
        </p:nvSpPr>
        <p:spPr>
          <a:xfrm>
            <a:off x="2708200" y="5507819"/>
            <a:ext cx="5797100" cy="535483"/>
          </a:xfrm>
          <a:prstGeom prst="round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7068861" y="3335291"/>
            <a:ext cx="520219" cy="2906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7068861" y="2860411"/>
            <a:ext cx="520219" cy="2906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5606750" y="4379292"/>
            <a:ext cx="520219" cy="2906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a:t>
            </a:r>
            <a:r>
              <a:rPr lang="en-US" sz="1400" dirty="0" smtClean="0">
                <a:solidFill>
                  <a:schemeClr val="tx1">
                    <a:lumMod val="75000"/>
                    <a:lumOff val="25000"/>
                  </a:schemeClr>
                </a:solidFill>
              </a:rPr>
              <a:t>Methods &amp; Results	</a:t>
            </a:r>
            <a:r>
              <a:rPr lang="en-US" sz="1400" dirty="0" smtClean="0">
                <a:solidFill>
                  <a:schemeClr val="bg1">
                    <a:lumMod val="65000"/>
                  </a:schemeClr>
                </a:solidFill>
              </a:rPr>
              <a:t>		Conclusion</a:t>
            </a:r>
            <a:endParaRPr lang="en-US" sz="1400" dirty="0">
              <a:solidFill>
                <a:schemeClr val="bg1">
                  <a:lumMod val="65000"/>
                </a:schemeClr>
              </a:solidFill>
            </a:endParaRPr>
          </a:p>
        </p:txBody>
      </p:sp>
    </p:spTree>
    <p:extLst>
      <p:ext uri="{BB962C8B-B14F-4D97-AF65-F5344CB8AC3E}">
        <p14:creationId xmlns:p14="http://schemas.microsoft.com/office/powerpoint/2010/main" val="4195595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a:t>
            </a:r>
            <a:r>
              <a:rPr lang="en-US" sz="1400" dirty="0" smtClean="0">
                <a:solidFill>
                  <a:schemeClr val="tx1">
                    <a:lumMod val="75000"/>
                    <a:lumOff val="25000"/>
                  </a:schemeClr>
                </a:solidFill>
              </a:rPr>
              <a:t>Methods &amp; Results	</a:t>
            </a:r>
            <a:r>
              <a:rPr lang="en-US" sz="1400" dirty="0" smtClean="0">
                <a:solidFill>
                  <a:schemeClr val="bg1">
                    <a:lumMod val="65000"/>
                  </a:schemeClr>
                </a:solidFill>
              </a:rPr>
              <a:t>		Conclusion</a:t>
            </a:r>
            <a:endParaRPr lang="en-US" sz="1400" dirty="0">
              <a:solidFill>
                <a:schemeClr val="bg1">
                  <a:lumMod val="65000"/>
                </a:schemeClr>
              </a:solidFill>
            </a:endParaRPr>
          </a:p>
        </p:txBody>
      </p:sp>
      <p:pic>
        <p:nvPicPr>
          <p:cNvPr id="5" name="Picture 4"/>
          <p:cNvPicPr>
            <a:picLocks noChangeAspect="1"/>
          </p:cNvPicPr>
          <p:nvPr/>
        </p:nvPicPr>
        <p:blipFill>
          <a:blip r:embed="rId3"/>
          <a:stretch>
            <a:fillRect/>
          </a:stretch>
        </p:blipFill>
        <p:spPr>
          <a:xfrm>
            <a:off x="-131277" y="36576"/>
            <a:ext cx="9543863" cy="6225377"/>
          </a:xfrm>
          <a:prstGeom prst="rect">
            <a:avLst/>
          </a:prstGeom>
        </p:spPr>
      </p:pic>
    </p:spTree>
    <p:extLst>
      <p:ext uri="{BB962C8B-B14F-4D97-AF65-F5344CB8AC3E}">
        <p14:creationId xmlns:p14="http://schemas.microsoft.com/office/powerpoint/2010/main" val="528391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4480" y="742384"/>
            <a:ext cx="8229600" cy="397719"/>
          </a:xfrm>
          <a:prstGeom prst="rect">
            <a:avLst/>
          </a:prstGeom>
        </p:spPr>
        <p:txBody>
          <a:bodyPr vert="horz" anchor="b" anchorCtr="0">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uLnTx/>
                <a:uFillTx/>
                <a:latin typeface="+mj-lt"/>
                <a:ea typeface="+mj-ea"/>
                <a:cs typeface="+mj-cs"/>
              </a:rPr>
              <a:t>Conditional micro mobility models</a:t>
            </a:r>
            <a:endParaRPr kumimoji="0" lang="en-US" sz="2800" b="1"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5"/>
          <p:cNvPicPr>
            <a:picLocks noChangeAspect="1"/>
          </p:cNvPicPr>
          <p:nvPr/>
        </p:nvPicPr>
        <p:blipFill>
          <a:blip r:embed="rId3"/>
          <a:stretch>
            <a:fillRect/>
          </a:stretch>
        </p:blipFill>
        <p:spPr>
          <a:xfrm>
            <a:off x="734597" y="1163345"/>
            <a:ext cx="7374710" cy="746709"/>
          </a:xfrm>
          <a:prstGeom prst="rect">
            <a:avLst/>
          </a:prstGeom>
        </p:spPr>
      </p:pic>
      <p:pic>
        <p:nvPicPr>
          <p:cNvPr id="5" name="Picture 4"/>
          <p:cNvPicPr>
            <a:picLocks noChangeAspect="1"/>
          </p:cNvPicPr>
          <p:nvPr/>
        </p:nvPicPr>
        <p:blipFill>
          <a:blip r:embed="rId4"/>
          <a:stretch>
            <a:fillRect/>
          </a:stretch>
        </p:blipFill>
        <p:spPr>
          <a:xfrm>
            <a:off x="765574" y="1941034"/>
            <a:ext cx="7609303" cy="3975975"/>
          </a:xfrm>
          <a:prstGeom prst="rect">
            <a:avLst/>
          </a:prstGeom>
        </p:spPr>
      </p:pic>
      <p:sp>
        <p:nvSpPr>
          <p:cNvPr id="7" name="TextBox 6"/>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a:t>
            </a:r>
            <a:r>
              <a:rPr lang="en-US" sz="1400" dirty="0" smtClean="0">
                <a:solidFill>
                  <a:schemeClr val="tx1">
                    <a:lumMod val="75000"/>
                    <a:lumOff val="25000"/>
                  </a:schemeClr>
                </a:solidFill>
              </a:rPr>
              <a:t>Methods &amp; Results	</a:t>
            </a:r>
            <a:r>
              <a:rPr lang="en-US" sz="1400" dirty="0" smtClean="0">
                <a:solidFill>
                  <a:schemeClr val="bg1">
                    <a:lumMod val="65000"/>
                  </a:schemeClr>
                </a:solidFill>
              </a:rPr>
              <a:t>		Conclusion</a:t>
            </a:r>
            <a:endParaRPr lang="en-US" sz="1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47801" y="68649"/>
            <a:ext cx="5686336" cy="6261100"/>
          </a:xfrm>
          <a:prstGeom prst="rect">
            <a:avLst/>
          </a:prstGeom>
        </p:spPr>
      </p:pic>
      <p:sp>
        <p:nvSpPr>
          <p:cNvPr id="6" name="Rounded Rectangle 5"/>
          <p:cNvSpPr/>
          <p:nvPr/>
        </p:nvSpPr>
        <p:spPr>
          <a:xfrm>
            <a:off x="1384161" y="2040329"/>
            <a:ext cx="5977873" cy="566082"/>
          </a:xfrm>
          <a:prstGeom prst="round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371461" y="4125941"/>
            <a:ext cx="5947021" cy="453205"/>
          </a:xfrm>
          <a:prstGeom prst="round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384161" y="5708419"/>
            <a:ext cx="5934321" cy="621329"/>
          </a:xfrm>
          <a:prstGeom prst="round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a:t>
            </a:r>
            <a:r>
              <a:rPr lang="en-US" sz="1400" dirty="0" smtClean="0">
                <a:solidFill>
                  <a:schemeClr val="tx1">
                    <a:lumMod val="75000"/>
                    <a:lumOff val="25000"/>
                  </a:schemeClr>
                </a:solidFill>
              </a:rPr>
              <a:t>Methods &amp; Results	</a:t>
            </a:r>
            <a:r>
              <a:rPr lang="en-US" sz="1400" dirty="0" smtClean="0">
                <a:solidFill>
                  <a:schemeClr val="bg1">
                    <a:lumMod val="65000"/>
                  </a:schemeClr>
                </a:solidFill>
              </a:rPr>
              <a:t>		Conclusion</a:t>
            </a:r>
            <a:endParaRPr lang="en-US" sz="1400" dirty="0">
              <a:solidFill>
                <a:schemeClr val="bg1">
                  <a:lumMod val="65000"/>
                </a:schemeClr>
              </a:solidFill>
            </a:endParaRPr>
          </a:p>
        </p:txBody>
      </p:sp>
    </p:spTree>
    <p:extLst>
      <p:ext uri="{BB962C8B-B14F-4D97-AF65-F5344CB8AC3E}">
        <p14:creationId xmlns:p14="http://schemas.microsoft.com/office/powerpoint/2010/main" val="121747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Robustness checks</a:t>
            </a:r>
            <a:endParaRPr lang="en-US" b="1" dirty="0"/>
          </a:p>
        </p:txBody>
      </p:sp>
      <p:sp>
        <p:nvSpPr>
          <p:cNvPr id="3" name="Content Placeholder 2"/>
          <p:cNvSpPr>
            <a:spLocks noGrp="1"/>
          </p:cNvSpPr>
          <p:nvPr>
            <p:ph sz="quarter" idx="1"/>
          </p:nvPr>
        </p:nvSpPr>
        <p:spPr/>
        <p:txBody>
          <a:bodyPr/>
          <a:lstStyle/>
          <a:p>
            <a:r>
              <a:rPr lang="en-US" dirty="0" smtClean="0"/>
              <a:t>Alternative models</a:t>
            </a:r>
          </a:p>
          <a:p>
            <a:pPr marL="0" indent="0">
              <a:buNone/>
            </a:pPr>
            <a:r>
              <a:rPr lang="en-US" dirty="0"/>
              <a:t> </a:t>
            </a:r>
            <a:r>
              <a:rPr lang="en-US" dirty="0" smtClean="0"/>
              <a:t>  </a:t>
            </a:r>
            <a:r>
              <a:rPr lang="en-US" dirty="0" err="1" smtClean="0"/>
              <a:t>i</a:t>
            </a:r>
            <a:r>
              <a:rPr lang="en-US" dirty="0"/>
              <a:t>) IV </a:t>
            </a:r>
            <a:r>
              <a:rPr lang="en-US" dirty="0" smtClean="0"/>
              <a:t>with predicted probabilities of </a:t>
            </a:r>
            <a:r>
              <a:rPr lang="en-US" dirty="0"/>
              <a:t>multinomial </a:t>
            </a:r>
            <a:r>
              <a:rPr lang="en-US" dirty="0" err="1"/>
              <a:t>logit</a:t>
            </a:r>
            <a:r>
              <a:rPr lang="en-US" dirty="0"/>
              <a:t> of occupational </a:t>
            </a:r>
            <a:r>
              <a:rPr lang="en-US" dirty="0" smtClean="0"/>
              <a:t>shifts in 1</a:t>
            </a:r>
            <a:r>
              <a:rPr lang="en-US" baseline="30000" dirty="0" smtClean="0"/>
              <a:t>st</a:t>
            </a:r>
            <a:r>
              <a:rPr lang="en-US" dirty="0" smtClean="0"/>
              <a:t> stage</a:t>
            </a:r>
            <a:endParaRPr lang="en-US" dirty="0"/>
          </a:p>
          <a:p>
            <a:pPr marL="0" indent="0">
              <a:buNone/>
            </a:pPr>
            <a:r>
              <a:rPr lang="en-US" dirty="0"/>
              <a:t>   ii) Multinomial </a:t>
            </a:r>
            <a:r>
              <a:rPr lang="en-US" dirty="0" err="1"/>
              <a:t>logit</a:t>
            </a:r>
            <a:r>
              <a:rPr lang="en-US" dirty="0"/>
              <a:t> model correcting for selection bias, </a:t>
            </a:r>
            <a:r>
              <a:rPr lang="en-US" sz="2400" dirty="0"/>
              <a:t>following </a:t>
            </a:r>
            <a:r>
              <a:rPr lang="en-US" sz="2400" dirty="0" err="1"/>
              <a:t>Dubin</a:t>
            </a:r>
            <a:r>
              <a:rPr lang="en-US" sz="2400" dirty="0"/>
              <a:t> and McFadden (1984) and Bourguignon et al. (2007</a:t>
            </a:r>
            <a:r>
              <a:rPr lang="en-US" sz="2400" dirty="0" smtClean="0"/>
              <a:t>)</a:t>
            </a:r>
          </a:p>
          <a:p>
            <a:pPr marL="0" indent="0">
              <a:buNone/>
            </a:pPr>
            <a:endParaRPr lang="en-US" dirty="0" smtClean="0"/>
          </a:p>
          <a:p>
            <a:r>
              <a:rPr lang="en-US" dirty="0" smtClean="0"/>
              <a:t> Add 1</a:t>
            </a:r>
            <a:r>
              <a:rPr lang="en-US" baseline="30000" dirty="0" smtClean="0"/>
              <a:t>st</a:t>
            </a:r>
            <a:r>
              <a:rPr lang="en-US" dirty="0" smtClean="0"/>
              <a:t> stage: determinants of occupational shifts</a:t>
            </a:r>
          </a:p>
          <a:p>
            <a:pPr marL="0" indent="0">
              <a:buNone/>
            </a:pPr>
            <a:endParaRPr lang="en-US" sz="2400" dirty="0"/>
          </a:p>
        </p:txBody>
      </p:sp>
      <p:sp>
        <p:nvSpPr>
          <p:cNvPr id="5" name="TextBox 4"/>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a:t>
            </a:r>
            <a:r>
              <a:rPr lang="en-US" sz="1400" dirty="0" smtClean="0">
                <a:solidFill>
                  <a:schemeClr val="tx1">
                    <a:lumMod val="75000"/>
                    <a:lumOff val="25000"/>
                  </a:schemeClr>
                </a:solidFill>
              </a:rPr>
              <a:t>Methods &amp; Results	</a:t>
            </a:r>
            <a:r>
              <a:rPr lang="en-US" sz="1400" dirty="0" smtClean="0">
                <a:solidFill>
                  <a:schemeClr val="bg1">
                    <a:lumMod val="65000"/>
                  </a:schemeClr>
                </a:solidFill>
              </a:rPr>
              <a:t>		Conclusion</a:t>
            </a:r>
            <a:endParaRPr lang="en-US" sz="1400" dirty="0">
              <a:solidFill>
                <a:schemeClr val="bg1">
                  <a:lumMod val="65000"/>
                </a:schemeClr>
              </a:solidFill>
            </a:endParaRPr>
          </a:p>
        </p:txBody>
      </p:sp>
    </p:spTree>
    <p:extLst>
      <p:ext uri="{BB962C8B-B14F-4D97-AF65-F5344CB8AC3E}">
        <p14:creationId xmlns:p14="http://schemas.microsoft.com/office/powerpoint/2010/main" val="4017730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Determinants of occupational shifts</a:t>
            </a:r>
          </a:p>
        </p:txBody>
      </p:sp>
      <p:sp>
        <p:nvSpPr>
          <p:cNvPr id="3" name="Content Placeholder 2"/>
          <p:cNvSpPr>
            <a:spLocks noGrp="1"/>
          </p:cNvSpPr>
          <p:nvPr>
            <p:ph sz="quarter" idx="1"/>
          </p:nvPr>
        </p:nvSpPr>
        <p:spPr>
          <a:xfrm>
            <a:off x="457199" y="1219200"/>
            <a:ext cx="8340625" cy="4937760"/>
          </a:xfrm>
        </p:spPr>
        <p:txBody>
          <a:bodyPr/>
          <a:lstStyle/>
          <a:p>
            <a:pPr algn="just"/>
            <a:r>
              <a:rPr lang="en-US" dirty="0"/>
              <a:t>Changes in </a:t>
            </a:r>
            <a:r>
              <a:rPr lang="en-US" dirty="0" err="1"/>
              <a:t>unobservables</a:t>
            </a:r>
            <a:r>
              <a:rPr lang="en-US" dirty="0"/>
              <a:t> could be driving both changes in earnings and changes in occupation</a:t>
            </a:r>
            <a:r>
              <a:rPr lang="en-US" dirty="0" smtClean="0"/>
              <a:t>:</a:t>
            </a:r>
          </a:p>
          <a:p>
            <a:pPr lvl="1"/>
            <a:r>
              <a:rPr lang="en-US" dirty="0" smtClean="0"/>
              <a:t>Control </a:t>
            </a:r>
            <a:r>
              <a:rPr lang="en-US" dirty="0"/>
              <a:t>for changes in village-level environment &amp; infrastructure </a:t>
            </a:r>
          </a:p>
          <a:p>
            <a:pPr lvl="1"/>
            <a:r>
              <a:rPr lang="en-US" dirty="0" smtClean="0"/>
              <a:t>Reduce prospective problems </a:t>
            </a:r>
            <a:r>
              <a:rPr lang="en-US" dirty="0"/>
              <a:t>of reverse </a:t>
            </a:r>
            <a:r>
              <a:rPr lang="en-US" dirty="0" smtClean="0"/>
              <a:t>causation, </a:t>
            </a:r>
            <a:r>
              <a:rPr lang="en-US" dirty="0"/>
              <a:t>omitted unobserved productive </a:t>
            </a:r>
            <a:r>
              <a:rPr lang="en-US" dirty="0" smtClean="0"/>
              <a:t>factors and other confounding factors</a:t>
            </a:r>
            <a:endParaRPr lang="en-US" dirty="0"/>
          </a:p>
          <a:p>
            <a:r>
              <a:rPr lang="en-US" dirty="0"/>
              <a:t>Costs associated with changing sectors</a:t>
            </a:r>
          </a:p>
          <a:p>
            <a:pPr lvl="1"/>
            <a:r>
              <a:rPr lang="en-US" dirty="0" smtClean="0"/>
              <a:t>Control for total months of working in current job &amp; ratio of households working in particular sectors within the village</a:t>
            </a:r>
          </a:p>
          <a:p>
            <a:r>
              <a:rPr lang="en-US" dirty="0" smtClean="0"/>
              <a:t>Estimate occupational transition probabilities using multinomial </a:t>
            </a:r>
            <a:r>
              <a:rPr lang="en-US" dirty="0" err="1" smtClean="0"/>
              <a:t>logit</a:t>
            </a:r>
            <a:r>
              <a:rPr lang="en-US" dirty="0" smtClean="0"/>
              <a:t> models, given initial occupation, in stage 1</a:t>
            </a:r>
            <a:endParaRPr lang="en-US" dirty="0"/>
          </a:p>
        </p:txBody>
      </p:sp>
      <p:sp>
        <p:nvSpPr>
          <p:cNvPr id="5" name="TextBox 4"/>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a:t>
            </a:r>
            <a:r>
              <a:rPr lang="en-US" sz="1400" dirty="0" smtClean="0">
                <a:solidFill>
                  <a:schemeClr val="tx1">
                    <a:lumMod val="75000"/>
                    <a:lumOff val="25000"/>
                  </a:schemeClr>
                </a:solidFill>
              </a:rPr>
              <a:t>Methods &amp; Results	</a:t>
            </a:r>
            <a:r>
              <a:rPr lang="en-US" sz="1400" dirty="0" smtClean="0">
                <a:solidFill>
                  <a:schemeClr val="bg1">
                    <a:lumMod val="65000"/>
                  </a:schemeClr>
                </a:solidFill>
              </a:rPr>
              <a:t>		Conclusion</a:t>
            </a:r>
            <a:endParaRPr lang="en-US" sz="1400" dirty="0">
              <a:solidFill>
                <a:schemeClr val="bg1">
                  <a:lumMod val="65000"/>
                </a:schemeClr>
              </a:solidFill>
            </a:endParaRPr>
          </a:p>
        </p:txBody>
      </p:sp>
    </p:spTree>
    <p:extLst>
      <p:ext uri="{BB962C8B-B14F-4D97-AF65-F5344CB8AC3E}">
        <p14:creationId xmlns:p14="http://schemas.microsoft.com/office/powerpoint/2010/main" val="273122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Motivation</a:t>
            </a:r>
            <a:endParaRPr lang="en-US" sz="3000" b="1" dirty="0"/>
          </a:p>
        </p:txBody>
      </p:sp>
      <p:sp>
        <p:nvSpPr>
          <p:cNvPr id="3" name="Content Placeholder 2"/>
          <p:cNvSpPr>
            <a:spLocks noGrp="1"/>
          </p:cNvSpPr>
          <p:nvPr>
            <p:ph sz="quarter" idx="1"/>
          </p:nvPr>
        </p:nvSpPr>
        <p:spPr>
          <a:xfrm>
            <a:off x="457200" y="1219199"/>
            <a:ext cx="8229600" cy="5143997"/>
          </a:xfrm>
        </p:spPr>
        <p:txBody>
          <a:bodyPr>
            <a:normAutofit lnSpcReduction="10000"/>
          </a:bodyPr>
          <a:lstStyle/>
          <a:p>
            <a:r>
              <a:rPr lang="en-US" sz="2400" dirty="0" smtClean="0"/>
              <a:t>The transition from agriculture to rural non-farm work is natural with economic development and population growth.  </a:t>
            </a:r>
          </a:p>
          <a:p>
            <a:endParaRPr lang="en-US" sz="2400" dirty="0" smtClean="0"/>
          </a:p>
          <a:p>
            <a:r>
              <a:rPr lang="en-US" sz="2400" dirty="0" smtClean="0"/>
              <a:t>Because </a:t>
            </a:r>
            <a:r>
              <a:rPr lang="en-US" sz="2400" dirty="0" smtClean="0">
                <a:solidFill>
                  <a:schemeClr val="tx1"/>
                </a:solidFill>
              </a:rPr>
              <a:t>those in highly productive non-farm activities enjoy upward earnings mobility </a:t>
            </a:r>
            <a:r>
              <a:rPr lang="en-US" sz="2000" dirty="0" smtClean="0"/>
              <a:t>(Barrett, Reardon and Webb, 2001; Block and Webb, 2001; </a:t>
            </a:r>
            <a:r>
              <a:rPr lang="en-US" sz="2000" dirty="0" err="1" smtClean="0"/>
              <a:t>Lanjouw</a:t>
            </a:r>
            <a:r>
              <a:rPr lang="en-US" sz="2000" dirty="0" smtClean="0"/>
              <a:t>, 2001), </a:t>
            </a:r>
            <a:r>
              <a:rPr lang="en-US" sz="2400" dirty="0" smtClean="0"/>
              <a:t>gov’ts and donors increasingly promote RNFE self-employment for rural poverty reduction. </a:t>
            </a:r>
          </a:p>
          <a:p>
            <a:endParaRPr lang="en-US" sz="2400" dirty="0" smtClean="0"/>
          </a:p>
          <a:p>
            <a:r>
              <a:rPr lang="en-US" sz="2400" dirty="0" smtClean="0"/>
              <a:t>But the entrepreneurship literature also emphasizes the difficulty of firm expansion </a:t>
            </a:r>
            <a:r>
              <a:rPr lang="en-US" sz="2000" dirty="0" smtClean="0"/>
              <a:t>(</a:t>
            </a:r>
            <a:r>
              <a:rPr lang="en-US" sz="2000" dirty="0" err="1" smtClean="0">
                <a:solidFill>
                  <a:schemeClr val="tx1">
                    <a:lumMod val="75000"/>
                    <a:lumOff val="25000"/>
                  </a:schemeClr>
                </a:solidFill>
              </a:rPr>
              <a:t>Fafchamps</a:t>
            </a:r>
            <a:r>
              <a:rPr lang="en-US" sz="2000" dirty="0" smtClean="0">
                <a:solidFill>
                  <a:schemeClr val="tx1">
                    <a:lumMod val="75000"/>
                    <a:lumOff val="25000"/>
                  </a:schemeClr>
                </a:solidFill>
              </a:rPr>
              <a:t> 1994, </a:t>
            </a:r>
            <a:r>
              <a:rPr lang="en-US" sz="2000" dirty="0" err="1" smtClean="0">
                <a:solidFill>
                  <a:schemeClr val="tx1">
                    <a:lumMod val="75000"/>
                    <a:lumOff val="25000"/>
                  </a:schemeClr>
                </a:solidFill>
              </a:rPr>
              <a:t>Haggblade</a:t>
            </a:r>
            <a:r>
              <a:rPr lang="en-US" sz="2000" dirty="0" smtClean="0">
                <a:solidFill>
                  <a:schemeClr val="tx1">
                    <a:lumMod val="75000"/>
                    <a:lumOff val="25000"/>
                  </a:schemeClr>
                </a:solidFill>
              </a:rPr>
              <a:t> et al. 2007, de Mel et.al., 2008; </a:t>
            </a:r>
            <a:r>
              <a:rPr lang="en-US" sz="2000" dirty="0" err="1" smtClean="0">
                <a:solidFill>
                  <a:schemeClr val="tx1">
                    <a:lumMod val="75000"/>
                    <a:lumOff val="25000"/>
                  </a:schemeClr>
                </a:solidFill>
              </a:rPr>
              <a:t>Schoar</a:t>
            </a:r>
            <a:r>
              <a:rPr lang="en-US" sz="2000" dirty="0" smtClean="0">
                <a:solidFill>
                  <a:schemeClr val="tx1">
                    <a:lumMod val="75000"/>
                    <a:lumOff val="25000"/>
                  </a:schemeClr>
                </a:solidFill>
              </a:rPr>
              <a:t>, 2009</a:t>
            </a:r>
            <a:r>
              <a:rPr lang="en-US" sz="2000" dirty="0" smtClean="0"/>
              <a:t>)</a:t>
            </a:r>
            <a:r>
              <a:rPr lang="en-US" sz="2400" dirty="0" smtClean="0"/>
              <a:t>. Most self-employment has  no paid non-family workers and failure rates for those with employees are very high. </a:t>
            </a:r>
            <a:endParaRPr lang="en-US" dirty="0"/>
          </a:p>
        </p:txBody>
      </p:sp>
      <p:sp>
        <p:nvSpPr>
          <p:cNvPr id="6" name="TextBox 5"/>
          <p:cNvSpPr txBox="1"/>
          <p:nvPr/>
        </p:nvSpPr>
        <p:spPr>
          <a:xfrm>
            <a:off x="608023" y="6363197"/>
            <a:ext cx="8065265" cy="307777"/>
          </a:xfrm>
          <a:prstGeom prst="rect">
            <a:avLst/>
          </a:prstGeom>
          <a:noFill/>
        </p:spPr>
        <p:txBody>
          <a:bodyPr wrap="square" rtlCol="0">
            <a:spAutoFit/>
          </a:bodyPr>
          <a:lstStyle/>
          <a:p>
            <a:r>
              <a:rPr lang="en-US" sz="1400" dirty="0" smtClean="0">
                <a:solidFill>
                  <a:schemeClr val="tx1">
                    <a:lumMod val="75000"/>
                    <a:lumOff val="25000"/>
                  </a:schemeClr>
                </a:solidFill>
              </a:rPr>
              <a:t>Introduction &amp; Motivation</a:t>
            </a:r>
            <a:r>
              <a:rPr lang="en-US" sz="1400" dirty="0" smtClean="0"/>
              <a:t>		</a:t>
            </a:r>
            <a:r>
              <a:rPr lang="en-US" sz="1400" dirty="0" smtClean="0">
                <a:solidFill>
                  <a:schemeClr val="bg1">
                    <a:lumMod val="65000"/>
                  </a:schemeClr>
                </a:solidFill>
              </a:rPr>
              <a:t>Data &amp; Definitions		Methods &amp; Results			Conclusion</a:t>
            </a:r>
            <a:endParaRPr lang="en-US" sz="140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Determinants of occupational shifts</a:t>
            </a:r>
            <a:endParaRPr lang="en-US" sz="2800" b="1" dirty="0"/>
          </a:p>
        </p:txBody>
      </p:sp>
      <p:sp>
        <p:nvSpPr>
          <p:cNvPr id="3" name="Content Placeholder 2"/>
          <p:cNvSpPr>
            <a:spLocks noGrp="1"/>
          </p:cNvSpPr>
          <p:nvPr>
            <p:ph sz="quarter" idx="1"/>
          </p:nvPr>
        </p:nvSpPr>
        <p:spPr>
          <a:xfrm>
            <a:off x="457200" y="1219200"/>
            <a:ext cx="8229600" cy="4977097"/>
          </a:xfrm>
        </p:spPr>
        <p:txBody>
          <a:bodyPr>
            <a:normAutofit lnSpcReduction="10000"/>
          </a:bodyPr>
          <a:lstStyle/>
          <a:p>
            <a:pPr algn="just"/>
            <a:r>
              <a:rPr lang="en-US" dirty="0" smtClean="0"/>
              <a:t>An individual compared her expected utility under different occupations and her constrained conditions</a:t>
            </a:r>
            <a:endParaRPr lang="en-US" dirty="0"/>
          </a:p>
          <a:p>
            <a:pPr marL="0" indent="0" algn="just">
              <a:buNone/>
            </a:pPr>
            <a:endParaRPr lang="en-US" sz="1800" dirty="0" smtClean="0">
              <a:solidFill>
                <a:srgbClr val="F4102C"/>
              </a:solidFill>
            </a:endParaRPr>
          </a:p>
          <a:p>
            <a:pPr marL="0" indent="0" algn="just">
              <a:buNone/>
            </a:pPr>
            <a:endParaRPr lang="en-US" sz="1800" dirty="0">
              <a:solidFill>
                <a:srgbClr val="F4102C"/>
              </a:solidFill>
            </a:endParaRPr>
          </a:p>
          <a:p>
            <a:pPr algn="just"/>
            <a:r>
              <a:rPr lang="en-US" dirty="0">
                <a:solidFill>
                  <a:srgbClr val="000000"/>
                </a:solidFill>
              </a:rPr>
              <a:t>Δ</a:t>
            </a:r>
            <a:r>
              <a:rPr lang="en-US" i="1" dirty="0">
                <a:solidFill>
                  <a:srgbClr val="000000"/>
                </a:solidFill>
              </a:rPr>
              <a:t>V</a:t>
            </a:r>
            <a:r>
              <a:rPr lang="en-US" dirty="0">
                <a:solidFill>
                  <a:srgbClr val="000000"/>
                </a:solidFill>
              </a:rPr>
              <a:t> refers to changes in community variables, such as infrastructure and agricultural circumstances. </a:t>
            </a:r>
            <a:endParaRPr lang="en-US" dirty="0" smtClean="0">
              <a:solidFill>
                <a:srgbClr val="000000"/>
              </a:solidFill>
            </a:endParaRPr>
          </a:p>
          <a:p>
            <a:pPr algn="just"/>
            <a:r>
              <a:rPr lang="en-US" dirty="0" smtClean="0">
                <a:solidFill>
                  <a:srgbClr val="000000"/>
                </a:solidFill>
              </a:rPr>
              <a:t>Base </a:t>
            </a:r>
            <a:r>
              <a:rPr lang="en-US" dirty="0">
                <a:solidFill>
                  <a:srgbClr val="000000"/>
                </a:solidFill>
              </a:rPr>
              <a:t>category is </a:t>
            </a:r>
            <a:r>
              <a:rPr lang="en-US" dirty="0" smtClean="0">
                <a:solidFill>
                  <a:srgbClr val="000000"/>
                </a:solidFill>
              </a:rPr>
              <a:t>staying in one’s initial occupation, </a:t>
            </a:r>
            <a:r>
              <a:rPr lang="en-US" i="1" dirty="0" smtClean="0">
                <a:solidFill>
                  <a:srgbClr val="000000"/>
                </a:solidFill>
              </a:rPr>
              <a:t>m</a:t>
            </a:r>
          </a:p>
          <a:p>
            <a:pPr algn="just"/>
            <a:endParaRPr lang="en-US" i="1" dirty="0">
              <a:solidFill>
                <a:srgbClr val="000000"/>
              </a:solidFill>
            </a:endParaRPr>
          </a:p>
          <a:p>
            <a:pPr algn="just"/>
            <a:endParaRPr lang="en-US" i="1" dirty="0" smtClean="0">
              <a:solidFill>
                <a:srgbClr val="000000"/>
              </a:solidFill>
            </a:endParaRPr>
          </a:p>
          <a:p>
            <a:pPr algn="just"/>
            <a:endParaRPr lang="en-US" i="1" dirty="0">
              <a:solidFill>
                <a:srgbClr val="000000"/>
              </a:solidFill>
            </a:endParaRPr>
          </a:p>
          <a:p>
            <a:pPr algn="just"/>
            <a:r>
              <a:rPr lang="en-US" dirty="0"/>
              <a:t>The small number of observations of non-farm employers precludes estimation from that base position. </a:t>
            </a:r>
          </a:p>
          <a:p>
            <a:pPr algn="just"/>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15583472"/>
              </p:ext>
            </p:extLst>
          </p:nvPr>
        </p:nvGraphicFramePr>
        <p:xfrm>
          <a:off x="380320" y="4087223"/>
          <a:ext cx="8337082" cy="1099326"/>
        </p:xfrm>
        <a:graphic>
          <a:graphicData uri="http://schemas.openxmlformats.org/presentationml/2006/ole">
            <mc:AlternateContent xmlns:mc="http://schemas.openxmlformats.org/markup-compatibility/2006">
              <mc:Choice xmlns:v="urn:schemas-microsoft-com:vml" Requires="v">
                <p:oleObj spid="_x0000_s2114" name="Equation" r:id="rId4" imgW="4851400" imgH="622300" progId="Equation.3">
                  <p:embed/>
                </p:oleObj>
              </mc:Choice>
              <mc:Fallback>
                <p:oleObj name="Equation" r:id="rId4" imgW="4851400" imgH="622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20" y="4087223"/>
                        <a:ext cx="8337082" cy="1099326"/>
                      </a:xfrm>
                      <a:prstGeom prst="rect">
                        <a:avLst/>
                      </a:prstGeom>
                      <a:noFill/>
                      <a:ln>
                        <a:noFill/>
                      </a:ln>
                      <a:effectLst/>
                    </p:spPr>
                  </p:pic>
                </p:oleObj>
              </mc:Fallback>
            </mc:AlternateContent>
          </a:graphicData>
        </a:graphic>
      </p:graphicFrame>
      <p:pic>
        <p:nvPicPr>
          <p:cNvPr id="5" name="Picture 4"/>
          <p:cNvPicPr>
            <a:picLocks noChangeAspect="1"/>
          </p:cNvPicPr>
          <p:nvPr/>
        </p:nvPicPr>
        <p:blipFill>
          <a:blip r:embed="rId6"/>
          <a:stretch>
            <a:fillRect/>
          </a:stretch>
        </p:blipFill>
        <p:spPr>
          <a:xfrm>
            <a:off x="2807005" y="2163791"/>
            <a:ext cx="3683000" cy="584200"/>
          </a:xfrm>
          <a:prstGeom prst="rect">
            <a:avLst/>
          </a:prstGeom>
        </p:spPr>
      </p:pic>
      <p:sp>
        <p:nvSpPr>
          <p:cNvPr id="7" name="TextBox 6"/>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a:t>
            </a:r>
            <a:r>
              <a:rPr lang="en-US" sz="1400" dirty="0" smtClean="0">
                <a:solidFill>
                  <a:schemeClr val="tx1">
                    <a:lumMod val="75000"/>
                    <a:lumOff val="25000"/>
                  </a:schemeClr>
                </a:solidFill>
              </a:rPr>
              <a:t>Methods &amp; Results	</a:t>
            </a:r>
            <a:r>
              <a:rPr lang="en-US" sz="1400" dirty="0" smtClean="0">
                <a:solidFill>
                  <a:schemeClr val="bg1">
                    <a:lumMod val="65000"/>
                  </a:schemeClr>
                </a:solidFill>
              </a:rPr>
              <a:t>		Conclusion</a:t>
            </a:r>
            <a:endParaRPr lang="en-US" sz="1400" dirty="0">
              <a:solidFill>
                <a:schemeClr val="bg1">
                  <a:lumMod val="65000"/>
                </a:schemeClr>
              </a:solidFill>
            </a:endParaRPr>
          </a:p>
        </p:txBody>
      </p:sp>
    </p:spTree>
    <p:extLst>
      <p:ext uri="{BB962C8B-B14F-4D97-AF65-F5344CB8AC3E}">
        <p14:creationId xmlns:p14="http://schemas.microsoft.com/office/powerpoint/2010/main" val="3139445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Main results </a:t>
            </a:r>
            <a:r>
              <a:rPr lang="en-US" sz="2800" b="1" dirty="0"/>
              <a:t>from </a:t>
            </a:r>
            <a:r>
              <a:rPr lang="en-US" sz="2800" b="1" dirty="0" smtClean="0"/>
              <a:t>multinomial </a:t>
            </a:r>
            <a:r>
              <a:rPr lang="en-US" sz="2800" b="1" dirty="0" err="1" smtClean="0"/>
              <a:t>logit</a:t>
            </a:r>
            <a:endParaRPr lang="en-US" sz="2800" b="1" dirty="0"/>
          </a:p>
        </p:txBody>
      </p:sp>
      <p:sp>
        <p:nvSpPr>
          <p:cNvPr id="3" name="Content Placeholder 2"/>
          <p:cNvSpPr>
            <a:spLocks noGrp="1"/>
          </p:cNvSpPr>
          <p:nvPr>
            <p:ph idx="1"/>
          </p:nvPr>
        </p:nvSpPr>
        <p:spPr>
          <a:xfrm>
            <a:off x="457200" y="1219200"/>
            <a:ext cx="8229600" cy="5237188"/>
          </a:xfrm>
        </p:spPr>
        <p:txBody>
          <a:bodyPr>
            <a:noAutofit/>
          </a:bodyPr>
          <a:lstStyle/>
          <a:p>
            <a:pPr>
              <a:buFont typeface="Arial" charset="0"/>
              <a:buChar char="•"/>
            </a:pPr>
            <a:r>
              <a:rPr lang="en-US" sz="2400" dirty="0" smtClean="0"/>
              <a:t>Lower </a:t>
            </a:r>
            <a:r>
              <a:rPr lang="en-US" sz="2400" dirty="0"/>
              <a:t>initial earnings are strongly associated with the occupational shifts</a:t>
            </a:r>
            <a:r>
              <a:rPr lang="en-US" sz="2400" dirty="0" smtClean="0"/>
              <a:t>.  People switch when underperforming.</a:t>
            </a:r>
            <a:endParaRPr lang="en-US" sz="2400" dirty="0"/>
          </a:p>
          <a:p>
            <a:pPr>
              <a:buFont typeface="Arial" charset="0"/>
              <a:buChar char="•"/>
            </a:pPr>
            <a:r>
              <a:rPr lang="en-US" sz="2400" dirty="0" smtClean="0"/>
              <a:t>Greater </a:t>
            </a:r>
            <a:r>
              <a:rPr lang="en-US" sz="2400" dirty="0"/>
              <a:t>initial asset holdings are associated with moving from farm to </a:t>
            </a:r>
            <a:r>
              <a:rPr lang="en-US" sz="2400" dirty="0" smtClean="0"/>
              <a:t>non-farm business owner, </a:t>
            </a:r>
            <a:r>
              <a:rPr lang="en-US" sz="2400" dirty="0"/>
              <a:t>while fewer assets are associated with moving back to farm</a:t>
            </a:r>
            <a:r>
              <a:rPr lang="en-US" sz="2400" dirty="0" smtClean="0"/>
              <a:t>. However, agricultural land holding promotes transitions into farming.</a:t>
            </a:r>
            <a:endParaRPr lang="en-US" sz="2400" dirty="0"/>
          </a:p>
          <a:p>
            <a:pPr>
              <a:buFont typeface="Arial" charset="0"/>
              <a:buChar char="•"/>
            </a:pPr>
            <a:r>
              <a:rPr lang="en-US" sz="2400" dirty="0" smtClean="0"/>
              <a:t>Having insufficient water for farming increases shifts from farm to non-farm employment.</a:t>
            </a:r>
          </a:p>
          <a:p>
            <a:pPr>
              <a:buFont typeface="Arial" charset="0"/>
              <a:buChar char="•"/>
            </a:pPr>
            <a:r>
              <a:rPr lang="en-US" sz="2400" dirty="0" smtClean="0"/>
              <a:t>Transport infrastructure matters. Reduced travel time to the nearest district induces a shift </a:t>
            </a:r>
            <a:r>
              <a:rPr lang="en-US" sz="2400" dirty="0"/>
              <a:t>from non-farm worker to </a:t>
            </a:r>
            <a:r>
              <a:rPr lang="en-US" sz="2400" dirty="0" smtClean="0"/>
              <a:t>farming.</a:t>
            </a:r>
          </a:p>
        </p:txBody>
      </p:sp>
      <p:sp>
        <p:nvSpPr>
          <p:cNvPr id="5" name="TextBox 4"/>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a:t>
            </a:r>
            <a:r>
              <a:rPr lang="en-US" sz="1400" dirty="0" smtClean="0">
                <a:solidFill>
                  <a:schemeClr val="tx1">
                    <a:lumMod val="75000"/>
                    <a:lumOff val="25000"/>
                  </a:schemeClr>
                </a:solidFill>
              </a:rPr>
              <a:t>Methods &amp; Results	</a:t>
            </a:r>
            <a:r>
              <a:rPr lang="en-US" sz="1400" dirty="0" smtClean="0">
                <a:solidFill>
                  <a:schemeClr val="bg1">
                    <a:lumMod val="65000"/>
                  </a:schemeClr>
                </a:solidFill>
              </a:rPr>
              <a:t>		Conclusion</a:t>
            </a:r>
            <a:endParaRPr lang="en-US" sz="1400" dirty="0">
              <a:solidFill>
                <a:schemeClr val="bg1">
                  <a:lumMod val="65000"/>
                </a:schemeClr>
              </a:solidFill>
            </a:endParaRPr>
          </a:p>
        </p:txBody>
      </p:sp>
    </p:spTree>
    <p:extLst>
      <p:ext uri="{BB962C8B-B14F-4D97-AF65-F5344CB8AC3E}">
        <p14:creationId xmlns:p14="http://schemas.microsoft.com/office/powerpoint/2010/main" val="251466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Selection bias correction - multinomial </a:t>
            </a:r>
            <a:r>
              <a:rPr lang="en-US" sz="2400" b="1" dirty="0" err="1" smtClean="0"/>
              <a:t>logit</a:t>
            </a:r>
            <a:endParaRPr lang="en-US" sz="2400" b="1" dirty="0"/>
          </a:p>
        </p:txBody>
      </p:sp>
      <p:sp>
        <p:nvSpPr>
          <p:cNvPr id="3" name="Content Placeholder 2"/>
          <p:cNvSpPr>
            <a:spLocks noGrp="1"/>
          </p:cNvSpPr>
          <p:nvPr>
            <p:ph sz="quarter" idx="1"/>
          </p:nvPr>
        </p:nvSpPr>
        <p:spPr>
          <a:xfrm>
            <a:off x="457200" y="1219200"/>
            <a:ext cx="8420100" cy="4937760"/>
          </a:xfrm>
        </p:spPr>
        <p:txBody>
          <a:bodyPr>
            <a:normAutofit/>
          </a:bodyPr>
          <a:lstStyle/>
          <a:p>
            <a:r>
              <a:rPr lang="en-US" sz="2000" dirty="0" smtClean="0"/>
              <a:t>Determination of wages causes a high correlation between the non-observable characteristics affecting wages and those that simultaneously determine the sector in which the individuals are currently working.</a:t>
            </a:r>
          </a:p>
          <a:p>
            <a:endParaRPr lang="en-US" sz="2400" dirty="0"/>
          </a:p>
          <a:p>
            <a:endParaRPr lang="en-US" sz="2400" dirty="0" smtClean="0"/>
          </a:p>
          <a:p>
            <a:endParaRPr lang="en-US" sz="2400" dirty="0"/>
          </a:p>
          <a:p>
            <a:r>
              <a:rPr lang="en-US" sz="2000" dirty="0" smtClean="0"/>
              <a:t>After self-selection correction following </a:t>
            </a:r>
            <a:r>
              <a:rPr lang="en-US" sz="2000" dirty="0" err="1" smtClean="0"/>
              <a:t>Dubin</a:t>
            </a:r>
            <a:r>
              <a:rPr lang="en-US" sz="2000" dirty="0" smtClean="0"/>
              <a:t> and McFadden (1984) and Bourguignon et al. (2007), we have</a:t>
            </a:r>
          </a:p>
          <a:p>
            <a:endParaRPr lang="en-US" sz="2000" dirty="0"/>
          </a:p>
          <a:p>
            <a:endParaRPr lang="en-US" sz="2000" dirty="0" smtClean="0"/>
          </a:p>
          <a:p>
            <a:endParaRPr lang="en-US" sz="2000" dirty="0"/>
          </a:p>
          <a:p>
            <a:r>
              <a:rPr lang="en-US" sz="2000" dirty="0"/>
              <a:t>Here, </a:t>
            </a:r>
            <a:r>
              <a:rPr lang="en-US" sz="2000" dirty="0" smtClean="0"/>
              <a:t>calculate			       rather than just estimating coefficients. </a:t>
            </a:r>
            <a:endParaRPr lang="en-US" sz="3200" dirty="0"/>
          </a:p>
          <a:p>
            <a:endParaRPr lang="en-US" sz="2000" dirty="0" smtClean="0"/>
          </a:p>
          <a:p>
            <a:endParaRPr lang="en-US" sz="2400" dirty="0"/>
          </a:p>
        </p:txBody>
      </p:sp>
      <p:pic>
        <p:nvPicPr>
          <p:cNvPr id="4" name="Picture 3"/>
          <p:cNvPicPr>
            <a:picLocks noChangeAspect="1"/>
          </p:cNvPicPr>
          <p:nvPr/>
        </p:nvPicPr>
        <p:blipFill>
          <a:blip r:embed="rId3"/>
          <a:stretch>
            <a:fillRect/>
          </a:stretch>
        </p:blipFill>
        <p:spPr>
          <a:xfrm>
            <a:off x="2692400" y="2254250"/>
            <a:ext cx="3759200" cy="520700"/>
          </a:xfrm>
          <a:prstGeom prst="rect">
            <a:avLst/>
          </a:prstGeom>
        </p:spPr>
      </p:pic>
      <p:grpSp>
        <p:nvGrpSpPr>
          <p:cNvPr id="14" name="Group 13"/>
          <p:cNvGrpSpPr/>
          <p:nvPr/>
        </p:nvGrpSpPr>
        <p:grpSpPr>
          <a:xfrm>
            <a:off x="736600" y="2774950"/>
            <a:ext cx="6896100" cy="769825"/>
            <a:chOff x="736600" y="3333750"/>
            <a:chExt cx="6896100" cy="769825"/>
          </a:xfrm>
        </p:grpSpPr>
        <p:pic>
          <p:nvPicPr>
            <p:cNvPr id="11" name="Picture 10"/>
            <p:cNvPicPr>
              <a:picLocks noChangeAspect="1"/>
            </p:cNvPicPr>
            <p:nvPr/>
          </p:nvPicPr>
          <p:blipFill>
            <a:blip r:embed="rId4"/>
            <a:stretch>
              <a:fillRect/>
            </a:stretch>
          </p:blipFill>
          <p:spPr>
            <a:xfrm>
              <a:off x="736600" y="3333750"/>
              <a:ext cx="6896100" cy="422443"/>
            </a:xfrm>
            <a:prstGeom prst="rect">
              <a:avLst/>
            </a:prstGeom>
          </p:spPr>
        </p:pic>
        <p:pic>
          <p:nvPicPr>
            <p:cNvPr id="12" name="Picture 11"/>
            <p:cNvPicPr>
              <a:picLocks noChangeAspect="1"/>
            </p:cNvPicPr>
            <p:nvPr/>
          </p:nvPicPr>
          <p:blipFill>
            <a:blip r:embed="rId5"/>
            <a:stretch>
              <a:fillRect/>
            </a:stretch>
          </p:blipFill>
          <p:spPr>
            <a:xfrm>
              <a:off x="838200" y="3756192"/>
              <a:ext cx="1333500" cy="347383"/>
            </a:xfrm>
            <a:prstGeom prst="rect">
              <a:avLst/>
            </a:prstGeom>
          </p:spPr>
        </p:pic>
        <p:pic>
          <p:nvPicPr>
            <p:cNvPr id="13" name="Picture 12"/>
            <p:cNvPicPr>
              <a:picLocks noChangeAspect="1"/>
            </p:cNvPicPr>
            <p:nvPr/>
          </p:nvPicPr>
          <p:blipFill>
            <a:blip r:embed="rId6"/>
            <a:stretch>
              <a:fillRect/>
            </a:stretch>
          </p:blipFill>
          <p:spPr>
            <a:xfrm>
              <a:off x="2133600" y="3711743"/>
              <a:ext cx="2286000" cy="386522"/>
            </a:xfrm>
            <a:prstGeom prst="rect">
              <a:avLst/>
            </a:prstGeom>
          </p:spPr>
        </p:pic>
      </p:grpSp>
      <p:pic>
        <p:nvPicPr>
          <p:cNvPr id="15" name="Picture 14"/>
          <p:cNvPicPr>
            <a:picLocks noChangeAspect="1"/>
          </p:cNvPicPr>
          <p:nvPr/>
        </p:nvPicPr>
        <p:blipFill>
          <a:blip r:embed="rId7"/>
          <a:stretch>
            <a:fillRect/>
          </a:stretch>
        </p:blipFill>
        <p:spPr>
          <a:xfrm>
            <a:off x="1358900" y="4279900"/>
            <a:ext cx="5765800" cy="1117600"/>
          </a:xfrm>
          <a:prstGeom prst="rect">
            <a:avLst/>
          </a:prstGeom>
        </p:spPr>
      </p:pic>
      <p:pic>
        <p:nvPicPr>
          <p:cNvPr id="16" name="Picture 15"/>
          <p:cNvPicPr>
            <a:picLocks noChangeAspect="1"/>
          </p:cNvPicPr>
          <p:nvPr/>
        </p:nvPicPr>
        <p:blipFill>
          <a:blip r:embed="rId8"/>
          <a:stretch>
            <a:fillRect/>
          </a:stretch>
        </p:blipFill>
        <p:spPr>
          <a:xfrm>
            <a:off x="2380055" y="5359400"/>
            <a:ext cx="2260600" cy="431800"/>
          </a:xfrm>
          <a:prstGeom prst="rect">
            <a:avLst/>
          </a:prstGeom>
        </p:spPr>
      </p:pic>
      <p:sp>
        <p:nvSpPr>
          <p:cNvPr id="17" name="TextBox 16"/>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a:t>
            </a:r>
            <a:r>
              <a:rPr lang="en-US" sz="1400" dirty="0" smtClean="0">
                <a:solidFill>
                  <a:schemeClr val="tx1">
                    <a:lumMod val="75000"/>
                    <a:lumOff val="25000"/>
                  </a:schemeClr>
                </a:solidFill>
              </a:rPr>
              <a:t>Methods &amp; Results	</a:t>
            </a:r>
            <a:r>
              <a:rPr lang="en-US" sz="1400" dirty="0" smtClean="0">
                <a:solidFill>
                  <a:schemeClr val="bg1">
                    <a:lumMod val="65000"/>
                  </a:schemeClr>
                </a:solidFill>
              </a:rPr>
              <a:t>		Conclusion</a:t>
            </a:r>
            <a:endParaRPr lang="en-US" sz="1400" dirty="0">
              <a:solidFill>
                <a:schemeClr val="bg1">
                  <a:lumMod val="65000"/>
                </a:schemeClr>
              </a:solidFill>
            </a:endParaRPr>
          </a:p>
        </p:txBody>
      </p:sp>
    </p:spTree>
    <p:extLst>
      <p:ext uri="{BB962C8B-B14F-4D97-AF65-F5344CB8AC3E}">
        <p14:creationId xmlns:p14="http://schemas.microsoft.com/office/powerpoint/2010/main" val="3198899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Estimations of </a:t>
            </a:r>
            <a:r>
              <a:rPr lang="en-US" sz="2400" b="1" dirty="0" smtClean="0"/>
              <a:t>log earnings </a:t>
            </a:r>
            <a:r>
              <a:rPr lang="en-US" sz="2400" b="1" dirty="0"/>
              <a:t>change between 2005 and </a:t>
            </a:r>
            <a:r>
              <a:rPr lang="en-US" sz="2400" b="1" dirty="0" smtClean="0"/>
              <a:t>2007, 2007 and 2010 </a:t>
            </a:r>
            <a:endParaRPr lang="en-US" sz="2400" b="1" dirty="0"/>
          </a:p>
        </p:txBody>
      </p:sp>
      <p:sp>
        <p:nvSpPr>
          <p:cNvPr id="7" name="TextBox 6"/>
          <p:cNvSpPr txBox="1"/>
          <p:nvPr/>
        </p:nvSpPr>
        <p:spPr>
          <a:xfrm>
            <a:off x="824414" y="3907348"/>
            <a:ext cx="2985427" cy="923330"/>
          </a:xfrm>
          <a:prstGeom prst="rect">
            <a:avLst/>
          </a:prstGeom>
          <a:noFill/>
        </p:spPr>
        <p:txBody>
          <a:bodyPr wrap="square" rtlCol="0">
            <a:spAutoFit/>
          </a:bodyPr>
          <a:lstStyle/>
          <a:p>
            <a:r>
              <a:rPr lang="en-US" dirty="0" err="1" smtClean="0"/>
              <a:t>Dubin-Mcfadden</a:t>
            </a:r>
            <a:r>
              <a:rPr lang="en-US" dirty="0" smtClean="0"/>
              <a:t> (1984) + Bourguignon et al. (2007) correction model:</a:t>
            </a:r>
            <a:endParaRPr lang="en-US" dirty="0"/>
          </a:p>
        </p:txBody>
      </p:sp>
      <p:sp>
        <p:nvSpPr>
          <p:cNvPr id="8" name="TextBox 7"/>
          <p:cNvSpPr txBox="1"/>
          <p:nvPr/>
        </p:nvSpPr>
        <p:spPr>
          <a:xfrm>
            <a:off x="441365" y="5910345"/>
            <a:ext cx="3368476" cy="369332"/>
          </a:xfrm>
          <a:prstGeom prst="rect">
            <a:avLst/>
          </a:prstGeom>
          <a:noFill/>
        </p:spPr>
        <p:txBody>
          <a:bodyPr wrap="square" rtlCol="0">
            <a:spAutoFit/>
          </a:bodyPr>
          <a:lstStyle/>
          <a:p>
            <a:r>
              <a:rPr lang="en-US" dirty="0" smtClean="0"/>
              <a:t>Compared to initial occupation</a:t>
            </a:r>
            <a:endParaRPr lang="en-US" dirty="0"/>
          </a:p>
        </p:txBody>
      </p:sp>
      <p:pic>
        <p:nvPicPr>
          <p:cNvPr id="4" name="Picture 3"/>
          <p:cNvPicPr>
            <a:picLocks noChangeAspect="1"/>
          </p:cNvPicPr>
          <p:nvPr/>
        </p:nvPicPr>
        <p:blipFill>
          <a:blip r:embed="rId3"/>
          <a:stretch>
            <a:fillRect/>
          </a:stretch>
        </p:blipFill>
        <p:spPr>
          <a:xfrm>
            <a:off x="0" y="1155700"/>
            <a:ext cx="9144000" cy="2021147"/>
          </a:xfrm>
          <a:prstGeom prst="rect">
            <a:avLst/>
          </a:prstGeom>
        </p:spPr>
      </p:pic>
      <p:pic>
        <p:nvPicPr>
          <p:cNvPr id="5" name="Picture 4"/>
          <p:cNvPicPr>
            <a:picLocks noChangeAspect="1"/>
          </p:cNvPicPr>
          <p:nvPr/>
        </p:nvPicPr>
        <p:blipFill>
          <a:blip r:embed="rId4"/>
          <a:stretch>
            <a:fillRect/>
          </a:stretch>
        </p:blipFill>
        <p:spPr>
          <a:xfrm>
            <a:off x="4089241" y="3334935"/>
            <a:ext cx="3530759" cy="2944741"/>
          </a:xfrm>
          <a:prstGeom prst="rect">
            <a:avLst/>
          </a:prstGeom>
        </p:spPr>
      </p:pic>
      <p:sp>
        <p:nvSpPr>
          <p:cNvPr id="10" name="TextBox 9"/>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a:t>
            </a:r>
            <a:r>
              <a:rPr lang="en-US" sz="1400" dirty="0" smtClean="0">
                <a:solidFill>
                  <a:schemeClr val="tx1">
                    <a:lumMod val="75000"/>
                    <a:lumOff val="25000"/>
                  </a:schemeClr>
                </a:solidFill>
              </a:rPr>
              <a:t>Methods &amp; Results	</a:t>
            </a:r>
            <a:r>
              <a:rPr lang="en-US" sz="1400" dirty="0" smtClean="0">
                <a:solidFill>
                  <a:schemeClr val="bg1">
                    <a:lumMod val="65000"/>
                  </a:schemeClr>
                </a:solidFill>
              </a:rPr>
              <a:t>		Conclusion</a:t>
            </a:r>
            <a:endParaRPr lang="en-US" sz="1400" dirty="0">
              <a:solidFill>
                <a:schemeClr val="bg1">
                  <a:lumMod val="65000"/>
                </a:schemeClr>
              </a:solidFill>
            </a:endParaRPr>
          </a:p>
        </p:txBody>
      </p:sp>
    </p:spTree>
    <p:extLst>
      <p:ext uri="{BB962C8B-B14F-4D97-AF65-F5344CB8AC3E}">
        <p14:creationId xmlns:p14="http://schemas.microsoft.com/office/powerpoint/2010/main" val="500534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Conclusions</a:t>
            </a:r>
            <a:endParaRPr lang="en-US" sz="3600" b="1" dirty="0"/>
          </a:p>
        </p:txBody>
      </p:sp>
      <p:sp>
        <p:nvSpPr>
          <p:cNvPr id="3" name="Content Placeholder 2"/>
          <p:cNvSpPr>
            <a:spLocks noGrp="1"/>
          </p:cNvSpPr>
          <p:nvPr>
            <p:ph idx="1"/>
          </p:nvPr>
        </p:nvSpPr>
        <p:spPr/>
        <p:txBody>
          <a:bodyPr>
            <a:normAutofit fontScale="92500" lnSpcReduction="10000"/>
          </a:bodyPr>
          <a:lstStyle/>
          <a:p>
            <a:r>
              <a:rPr lang="en-US" dirty="0" smtClean="0"/>
              <a:t>Significant </a:t>
            </a:r>
            <a:r>
              <a:rPr lang="en-US" dirty="0"/>
              <a:t>occupational transitions in rural Thailand, mainly involving moving to non-farm employment, rather than starting businesses that employ others. </a:t>
            </a:r>
            <a:endParaRPr lang="en-US" dirty="0" smtClean="0"/>
          </a:p>
          <a:p>
            <a:r>
              <a:rPr lang="en-US" dirty="0" smtClean="0"/>
              <a:t>Transitions </a:t>
            </a:r>
            <a:r>
              <a:rPr lang="en-US" dirty="0"/>
              <a:t>into the RNFE are associated with statistically significant earnings gains</a:t>
            </a:r>
            <a:r>
              <a:rPr lang="th-TH" dirty="0"/>
              <a:t> </a:t>
            </a:r>
            <a:r>
              <a:rPr lang="en-US" dirty="0"/>
              <a:t>while transitions into farming are </a:t>
            </a:r>
            <a:r>
              <a:rPr lang="en-US" dirty="0" smtClean="0"/>
              <a:t>causally associated </a:t>
            </a:r>
            <a:r>
              <a:rPr lang="en-US" dirty="0"/>
              <a:t>with earnings losses</a:t>
            </a:r>
            <a:r>
              <a:rPr lang="en-US" dirty="0" smtClean="0"/>
              <a:t>.</a:t>
            </a:r>
          </a:p>
          <a:p>
            <a:r>
              <a:rPr lang="en-US" dirty="0" smtClean="0"/>
              <a:t>The </a:t>
            </a:r>
            <a:r>
              <a:rPr lang="en-US" dirty="0"/>
              <a:t>cumulative distribution of income shows that non-farm employers</a:t>
            </a:r>
            <a:r>
              <a:rPr lang="ja-JP" altLang="en-US" dirty="0" smtClean="0"/>
              <a:t>’</a:t>
            </a:r>
            <a:r>
              <a:rPr lang="en-US" dirty="0" smtClean="0"/>
              <a:t>earnings </a:t>
            </a:r>
            <a:r>
              <a:rPr lang="en-US" dirty="0"/>
              <a:t>distribution stochastically dominates the other categories, signaling an occupational ladder: the best employment is as a RNFE business owner and employer; the worst is as an agricultural worker or farmer. </a:t>
            </a:r>
            <a:endParaRPr lang="en-US" dirty="0" smtClean="0"/>
          </a:p>
          <a:p>
            <a:r>
              <a:rPr lang="en-US" dirty="0" smtClean="0"/>
              <a:t>However</a:t>
            </a:r>
            <a:r>
              <a:rPr lang="en-US" dirty="0"/>
              <a:t>, only a small number of individuals become non-farm employers, reflecting the difficulty involved in starting, expanding or even keeping a rural non-farm business. </a:t>
            </a:r>
          </a:p>
        </p:txBody>
      </p:sp>
      <p:sp>
        <p:nvSpPr>
          <p:cNvPr id="4" name="TextBox 3"/>
          <p:cNvSpPr txBox="1"/>
          <p:nvPr/>
        </p:nvSpPr>
        <p:spPr>
          <a:xfrm>
            <a:off x="608023" y="6378496"/>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bg1">
                    <a:lumMod val="65000"/>
                  </a:schemeClr>
                </a:solidFill>
              </a:rPr>
              <a:t>Data &amp; Definitions		Methods &amp; Results			</a:t>
            </a:r>
            <a:r>
              <a:rPr lang="en-US" sz="1400" dirty="0" smtClean="0">
                <a:solidFill>
                  <a:schemeClr val="tx1">
                    <a:lumMod val="85000"/>
                    <a:lumOff val="15000"/>
                  </a:schemeClr>
                </a:solidFill>
              </a:rPr>
              <a:t>Conclusion</a:t>
            </a:r>
            <a:endParaRPr lang="en-US" sz="1400" dirty="0">
              <a:solidFill>
                <a:schemeClr val="tx1">
                  <a:lumMod val="85000"/>
                  <a:lumOff val="15000"/>
                </a:schemeClr>
              </a:solidFill>
            </a:endParaRPr>
          </a:p>
        </p:txBody>
      </p:sp>
    </p:spTree>
    <p:extLst>
      <p:ext uri="{BB962C8B-B14F-4D97-AF65-F5344CB8AC3E}">
        <p14:creationId xmlns:p14="http://schemas.microsoft.com/office/powerpoint/2010/main" val="223028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85" y="0"/>
            <a:ext cx="1029343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64014"/>
            <a:ext cx="8229600" cy="990600"/>
          </a:xfrm>
        </p:spPr>
        <p:txBody>
          <a:bodyPr anchor="ctr">
            <a:normAutofit fontScale="90000"/>
          </a:bodyPr>
          <a:lstStyle/>
          <a:p>
            <a:pPr algn="ctr"/>
            <a:r>
              <a:rPr lang="en-US" b="1" dirty="0" smtClean="0">
                <a:solidFill>
                  <a:schemeClr val="bg1"/>
                </a:solidFill>
              </a:rPr>
              <a:t>Thank you for your interest and,</a:t>
            </a:r>
            <a:br>
              <a:rPr lang="en-US" b="1" dirty="0" smtClean="0">
                <a:solidFill>
                  <a:schemeClr val="bg1"/>
                </a:solidFill>
              </a:rPr>
            </a:br>
            <a:r>
              <a:rPr lang="en-US" b="1" dirty="0" smtClean="0">
                <a:solidFill>
                  <a:schemeClr val="bg1"/>
                </a:solidFill>
              </a:rPr>
              <a:t>especially, your comments</a:t>
            </a:r>
            <a:endParaRPr lang="en-US" b="1" dirty="0">
              <a:solidFill>
                <a:schemeClr val="bg1"/>
              </a:solidFill>
            </a:endParaRPr>
          </a:p>
        </p:txBody>
      </p:sp>
      <p:sp>
        <p:nvSpPr>
          <p:cNvPr id="3" name="TextBox 2"/>
          <p:cNvSpPr txBox="1"/>
          <p:nvPr/>
        </p:nvSpPr>
        <p:spPr>
          <a:xfrm>
            <a:off x="914400" y="6455664"/>
            <a:ext cx="8540496" cy="369332"/>
          </a:xfrm>
          <a:prstGeom prst="rect">
            <a:avLst/>
          </a:prstGeom>
          <a:noFill/>
        </p:spPr>
        <p:txBody>
          <a:bodyPr wrap="square" rtlCol="0">
            <a:spAutoFit/>
          </a:bodyPr>
          <a:lstStyle/>
          <a:p>
            <a:r>
              <a:rPr lang="en-US" dirty="0" smtClean="0">
                <a:solidFill>
                  <a:schemeClr val="bg1"/>
                </a:solidFill>
              </a:rPr>
              <a:t>Photo credit: Dave </a:t>
            </a:r>
            <a:r>
              <a:rPr lang="en-US" dirty="0" err="1" smtClean="0">
                <a:solidFill>
                  <a:schemeClr val="bg1"/>
                </a:solidFill>
              </a:rPr>
              <a:t>Sperling</a:t>
            </a:r>
            <a:r>
              <a:rPr lang="en-US" dirty="0">
                <a:solidFill>
                  <a:schemeClr val="bg1"/>
                </a:solidFill>
              </a:rPr>
              <a:t>, http://www.pbase.com/davesperling/image/77781234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Motivation</a:t>
            </a:r>
            <a:endParaRPr lang="en-US" sz="3000" b="1" dirty="0"/>
          </a:p>
        </p:txBody>
      </p:sp>
      <p:sp>
        <p:nvSpPr>
          <p:cNvPr id="3" name="Content Placeholder 2"/>
          <p:cNvSpPr>
            <a:spLocks noGrp="1"/>
          </p:cNvSpPr>
          <p:nvPr>
            <p:ph sz="quarter" idx="1"/>
          </p:nvPr>
        </p:nvSpPr>
        <p:spPr>
          <a:xfrm>
            <a:off x="457200" y="1219199"/>
            <a:ext cx="8229600" cy="5143997"/>
          </a:xfrm>
        </p:spPr>
        <p:txBody>
          <a:bodyPr>
            <a:normAutofit/>
          </a:bodyPr>
          <a:lstStyle/>
          <a:p>
            <a:r>
              <a:rPr lang="en-US" sz="2400" dirty="0" smtClean="0"/>
              <a:t>But the empirical literature on RNFE </a:t>
            </a:r>
          </a:p>
          <a:p>
            <a:pPr lvl="1"/>
            <a:r>
              <a:rPr lang="en-US" sz="2000" dirty="0" smtClean="0"/>
              <a:t>relies heavily on (repeated) cross-sectional evidence.  Only panel studies are not nationally representative (and only on Ethiopia). </a:t>
            </a:r>
          </a:p>
          <a:p>
            <a:pPr lvl="1"/>
            <a:r>
              <a:rPr lang="en-US" sz="2000" dirty="0" smtClean="0"/>
              <a:t>fails to distinguish between self-employment w/ and w/o employees, thereby conflating ‘subsistence’ and ‘transformational’ </a:t>
            </a:r>
            <a:r>
              <a:rPr lang="en-US" sz="2000" dirty="0" err="1" smtClean="0"/>
              <a:t>enterpreneurs</a:t>
            </a:r>
            <a:r>
              <a:rPr lang="en-US" sz="2000" dirty="0" smtClean="0"/>
              <a:t> </a:t>
            </a:r>
          </a:p>
          <a:p>
            <a:pPr lvl="1"/>
            <a:r>
              <a:rPr lang="en-US" sz="2000" dirty="0" smtClean="0"/>
              <a:t>largely ignores the interplay between “the distribution of income and wealth” and the dynamics of occupational choice” </a:t>
            </a:r>
            <a:r>
              <a:rPr lang="en-US" sz="2000" dirty="0" smtClean="0">
                <a:solidFill>
                  <a:schemeClr val="tx1">
                    <a:lumMod val="75000"/>
                    <a:lumOff val="25000"/>
                  </a:schemeClr>
                </a:solidFill>
              </a:rPr>
              <a:t>(Banerjee and Newman, 1993) and even less rarely addresses the prospective selection effects that conflate causal inference about the earnings effects of occupational transitions in rural areas</a:t>
            </a:r>
          </a:p>
          <a:p>
            <a:r>
              <a:rPr lang="en-US" sz="2800" dirty="0" smtClean="0">
                <a:sym typeface="Wingdings"/>
              </a:rPr>
              <a:t>Literature on occupational transitions and conditional earnings mobility </a:t>
            </a:r>
            <a:r>
              <a:rPr lang="en-US" sz="1800" dirty="0" smtClean="0">
                <a:solidFill>
                  <a:schemeClr val="tx1">
                    <a:lumMod val="75000"/>
                    <a:lumOff val="25000"/>
                  </a:schemeClr>
                </a:solidFill>
                <a:sym typeface="Wingdings"/>
              </a:rPr>
              <a:t>(</a:t>
            </a:r>
            <a:r>
              <a:rPr lang="en-US" sz="2000" dirty="0" err="1" smtClean="0">
                <a:solidFill>
                  <a:schemeClr val="tx1">
                    <a:lumMod val="75000"/>
                    <a:lumOff val="25000"/>
                  </a:schemeClr>
                </a:solidFill>
                <a:sym typeface="Wingdings"/>
              </a:rPr>
              <a:t>Cichello</a:t>
            </a:r>
            <a:r>
              <a:rPr lang="en-US" sz="2000" dirty="0" smtClean="0">
                <a:solidFill>
                  <a:schemeClr val="tx1">
                    <a:lumMod val="75000"/>
                    <a:lumOff val="25000"/>
                  </a:schemeClr>
                </a:solidFill>
                <a:sym typeface="Wingdings"/>
              </a:rPr>
              <a:t> et al., 2005; </a:t>
            </a:r>
            <a:r>
              <a:rPr lang="en-US" sz="2000" dirty="0" err="1" smtClean="0">
                <a:solidFill>
                  <a:schemeClr val="tx1">
                    <a:lumMod val="75000"/>
                    <a:lumOff val="25000"/>
                  </a:schemeClr>
                </a:solidFill>
              </a:rPr>
              <a:t>Woolard</a:t>
            </a:r>
            <a:r>
              <a:rPr lang="en-US" sz="2000" dirty="0" smtClean="0">
                <a:solidFill>
                  <a:schemeClr val="tx1">
                    <a:lumMod val="75000"/>
                    <a:lumOff val="25000"/>
                  </a:schemeClr>
                </a:solidFill>
              </a:rPr>
              <a:t> and </a:t>
            </a:r>
            <a:r>
              <a:rPr lang="en-US" sz="2000" dirty="0" err="1" smtClean="0">
                <a:solidFill>
                  <a:schemeClr val="tx1">
                    <a:lumMod val="75000"/>
                    <a:lumOff val="25000"/>
                  </a:schemeClr>
                </a:solidFill>
              </a:rPr>
              <a:t>Klasen</a:t>
            </a:r>
            <a:r>
              <a:rPr lang="en-US" sz="2000" dirty="0" smtClean="0">
                <a:solidFill>
                  <a:schemeClr val="tx1">
                    <a:lumMod val="75000"/>
                    <a:lumOff val="25000"/>
                  </a:schemeClr>
                </a:solidFill>
              </a:rPr>
              <a:t>, 2005; and Fields et al., 2005) </a:t>
            </a:r>
            <a:r>
              <a:rPr lang="en-US" sz="2400" dirty="0">
                <a:sym typeface="Wingdings"/>
              </a:rPr>
              <a:t>fails to address the rural farm-nonfarm transition </a:t>
            </a:r>
            <a:r>
              <a:rPr lang="en-US" sz="2400" dirty="0" smtClean="0">
                <a:sym typeface="Wingdings"/>
              </a:rPr>
              <a:t>.</a:t>
            </a:r>
            <a:endParaRPr lang="en-US" sz="2400" dirty="0" smtClean="0">
              <a:solidFill>
                <a:schemeClr val="tx1">
                  <a:lumMod val="75000"/>
                  <a:lumOff val="25000"/>
                </a:schemeClr>
              </a:solidFill>
              <a:sym typeface="Wingdings"/>
            </a:endParaRPr>
          </a:p>
          <a:p>
            <a:pPr lvl="1"/>
            <a:endParaRPr lang="en-US" dirty="0"/>
          </a:p>
        </p:txBody>
      </p:sp>
      <p:sp>
        <p:nvSpPr>
          <p:cNvPr id="6" name="TextBox 5"/>
          <p:cNvSpPr txBox="1"/>
          <p:nvPr/>
        </p:nvSpPr>
        <p:spPr>
          <a:xfrm>
            <a:off x="608023" y="6363197"/>
            <a:ext cx="8065265" cy="307777"/>
          </a:xfrm>
          <a:prstGeom prst="rect">
            <a:avLst/>
          </a:prstGeom>
          <a:noFill/>
        </p:spPr>
        <p:txBody>
          <a:bodyPr wrap="square" rtlCol="0">
            <a:spAutoFit/>
          </a:bodyPr>
          <a:lstStyle/>
          <a:p>
            <a:r>
              <a:rPr lang="en-US" sz="1400" dirty="0" smtClean="0">
                <a:solidFill>
                  <a:schemeClr val="tx1">
                    <a:lumMod val="75000"/>
                    <a:lumOff val="25000"/>
                  </a:schemeClr>
                </a:solidFill>
              </a:rPr>
              <a:t>Introduction &amp; Motivation</a:t>
            </a:r>
            <a:r>
              <a:rPr lang="en-US" sz="1400" dirty="0" smtClean="0"/>
              <a:t>		</a:t>
            </a:r>
            <a:r>
              <a:rPr lang="en-US" sz="1400" dirty="0" smtClean="0">
                <a:solidFill>
                  <a:schemeClr val="bg1">
                    <a:lumMod val="65000"/>
                  </a:schemeClr>
                </a:solidFill>
              </a:rPr>
              <a:t>Data &amp; Definitions		Methods &amp; Results			Conclusion</a:t>
            </a:r>
            <a:endParaRPr lang="en-US" sz="1400" dirty="0">
              <a:solidFill>
                <a:schemeClr val="bg1">
                  <a:lumMod val="65000"/>
                </a:schemeClr>
              </a:solidFill>
            </a:endParaRPr>
          </a:p>
        </p:txBody>
      </p:sp>
    </p:spTree>
    <p:extLst>
      <p:ext uri="{BB962C8B-B14F-4D97-AF65-F5344CB8AC3E}">
        <p14:creationId xmlns:p14="http://schemas.microsoft.com/office/powerpoint/2010/main" val="3264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Research questions/contributions</a:t>
            </a:r>
            <a:endParaRPr lang="en-US" sz="3000" b="1" dirty="0"/>
          </a:p>
        </p:txBody>
      </p:sp>
      <p:sp>
        <p:nvSpPr>
          <p:cNvPr id="3" name="Content Placeholder 2"/>
          <p:cNvSpPr>
            <a:spLocks noGrp="1"/>
          </p:cNvSpPr>
          <p:nvPr>
            <p:ph sz="quarter" idx="1"/>
          </p:nvPr>
        </p:nvSpPr>
        <p:spPr/>
        <p:txBody>
          <a:bodyPr>
            <a:normAutofit lnSpcReduction="10000"/>
          </a:bodyPr>
          <a:lstStyle/>
          <a:p>
            <a:r>
              <a:rPr lang="en-US" sz="2400" dirty="0" smtClean="0"/>
              <a:t>What patterns of occupational transitions  exist among farmers, non-farm employees, non-farm self-employed, and non-farm employers in rural Thailand ?</a:t>
            </a:r>
          </a:p>
          <a:p>
            <a:r>
              <a:rPr lang="en-US" sz="2400" dirty="0" smtClean="0"/>
              <a:t>How do occupational transitions associate with directional earnings mobility? Does movement out of farming boost individual earnings, controlling for selection into occupations? Are all transitions into RNF equally desirable?</a:t>
            </a:r>
          </a:p>
          <a:p>
            <a:r>
              <a:rPr lang="en-US" sz="2400" dirty="0" smtClean="0">
                <a:solidFill>
                  <a:srgbClr val="000000"/>
                </a:solidFill>
              </a:rPr>
              <a:t>What </a:t>
            </a:r>
            <a:r>
              <a:rPr lang="en-US" sz="2400" dirty="0">
                <a:solidFill>
                  <a:srgbClr val="000000"/>
                </a:solidFill>
              </a:rPr>
              <a:t>causes these rural occupational transitions</a:t>
            </a:r>
            <a:r>
              <a:rPr lang="en-US" sz="2400" dirty="0" smtClean="0">
                <a:solidFill>
                  <a:srgbClr val="000000"/>
                </a:solidFill>
              </a:rPr>
              <a:t>?</a:t>
            </a:r>
          </a:p>
          <a:p>
            <a:r>
              <a:rPr lang="en-US" sz="2400" dirty="0" smtClean="0">
                <a:solidFill>
                  <a:srgbClr val="000000"/>
                </a:solidFill>
              </a:rPr>
              <a:t>First use of the Thai SES since it became a panel.  Introduce data and do necessary attrition analyses.</a:t>
            </a:r>
          </a:p>
          <a:p>
            <a:r>
              <a:rPr lang="en-US" sz="2400" dirty="0" smtClean="0">
                <a:solidFill>
                  <a:srgbClr val="000000"/>
                </a:solidFill>
              </a:rPr>
              <a:t>With four rounds over five years, we can use more robust methods to more confidently identify the effects of rural occupational transitions on earnings.  </a:t>
            </a:r>
            <a:endParaRPr lang="en-US" sz="2400" dirty="0" smtClean="0"/>
          </a:p>
          <a:p>
            <a:endParaRPr lang="en-US" sz="2400" dirty="0" smtClean="0"/>
          </a:p>
        </p:txBody>
      </p:sp>
      <p:sp>
        <p:nvSpPr>
          <p:cNvPr id="6" name="TextBox 5"/>
          <p:cNvSpPr txBox="1"/>
          <p:nvPr/>
        </p:nvSpPr>
        <p:spPr>
          <a:xfrm>
            <a:off x="608023" y="6363197"/>
            <a:ext cx="8065265" cy="307777"/>
          </a:xfrm>
          <a:prstGeom prst="rect">
            <a:avLst/>
          </a:prstGeom>
          <a:noFill/>
        </p:spPr>
        <p:txBody>
          <a:bodyPr wrap="square" rtlCol="0">
            <a:spAutoFit/>
          </a:bodyPr>
          <a:lstStyle/>
          <a:p>
            <a:r>
              <a:rPr lang="en-US" sz="1400" dirty="0" smtClean="0">
                <a:solidFill>
                  <a:schemeClr val="tx1">
                    <a:lumMod val="75000"/>
                    <a:lumOff val="25000"/>
                  </a:schemeClr>
                </a:solidFill>
              </a:rPr>
              <a:t>Introduction &amp; Motivation</a:t>
            </a:r>
            <a:r>
              <a:rPr lang="en-US" sz="1400" dirty="0" smtClean="0"/>
              <a:t>		</a:t>
            </a:r>
            <a:r>
              <a:rPr lang="en-US" sz="1400" dirty="0" smtClean="0">
                <a:solidFill>
                  <a:schemeClr val="bg1">
                    <a:lumMod val="65000"/>
                  </a:schemeClr>
                </a:solidFill>
              </a:rPr>
              <a:t>Data &amp; Definitions		Methods &amp; Results			Conclusion</a:t>
            </a:r>
            <a:endParaRPr lang="en-US" sz="140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smtClean="0"/>
              <a:t>Outline</a:t>
            </a:r>
            <a:endParaRPr lang="en-US" b="1" dirty="0"/>
          </a:p>
        </p:txBody>
      </p:sp>
      <p:sp>
        <p:nvSpPr>
          <p:cNvPr id="3" name="Content Placeholder 2"/>
          <p:cNvSpPr>
            <a:spLocks noGrp="1"/>
          </p:cNvSpPr>
          <p:nvPr>
            <p:ph sz="quarter" idx="1"/>
          </p:nvPr>
        </p:nvSpPr>
        <p:spPr/>
        <p:txBody>
          <a:bodyPr/>
          <a:lstStyle/>
          <a:p>
            <a:r>
              <a:rPr lang="en-US" dirty="0" smtClean="0"/>
              <a:t>Data and background</a:t>
            </a:r>
          </a:p>
          <a:p>
            <a:r>
              <a:rPr lang="en-US" dirty="0" smtClean="0"/>
              <a:t>Definition of rural non-farm employment</a:t>
            </a:r>
          </a:p>
          <a:p>
            <a:r>
              <a:rPr lang="en-US" dirty="0" smtClean="0"/>
              <a:t>Occupational transitions </a:t>
            </a:r>
          </a:p>
          <a:p>
            <a:r>
              <a:rPr lang="en-US" dirty="0" smtClean="0"/>
              <a:t>Effects of occupational transitions on earnings</a:t>
            </a:r>
          </a:p>
          <a:p>
            <a:r>
              <a:rPr lang="en-US" dirty="0" smtClean="0"/>
              <a:t>Determinants of occupational shifts</a:t>
            </a:r>
          </a:p>
          <a:p>
            <a:r>
              <a:rPr lang="en-US" dirty="0" smtClean="0"/>
              <a:t>Conclusions</a:t>
            </a:r>
          </a:p>
          <a:p>
            <a:endParaRPr lang="en-US" dirty="0" smtClean="0"/>
          </a:p>
          <a:p>
            <a:endParaRPr lang="en-US" dirty="0" smtClean="0"/>
          </a:p>
          <a:p>
            <a:endParaRPr lang="en-US" dirty="0" smtClean="0"/>
          </a:p>
          <a:p>
            <a:endParaRPr lang="en-US" dirty="0"/>
          </a:p>
        </p:txBody>
      </p:sp>
      <p:sp>
        <p:nvSpPr>
          <p:cNvPr id="5" name="TextBox 4"/>
          <p:cNvSpPr txBox="1"/>
          <p:nvPr/>
        </p:nvSpPr>
        <p:spPr>
          <a:xfrm>
            <a:off x="608023" y="6363197"/>
            <a:ext cx="8065265" cy="307777"/>
          </a:xfrm>
          <a:prstGeom prst="rect">
            <a:avLst/>
          </a:prstGeom>
          <a:noFill/>
        </p:spPr>
        <p:txBody>
          <a:bodyPr wrap="square" rtlCol="0">
            <a:spAutoFit/>
          </a:bodyPr>
          <a:lstStyle/>
          <a:p>
            <a:r>
              <a:rPr lang="en-US" sz="1400" dirty="0" smtClean="0">
                <a:solidFill>
                  <a:schemeClr val="tx1">
                    <a:lumMod val="75000"/>
                    <a:lumOff val="25000"/>
                  </a:schemeClr>
                </a:solidFill>
              </a:rPr>
              <a:t>Introduction &amp; Motivation</a:t>
            </a:r>
            <a:r>
              <a:rPr lang="en-US" sz="1400" dirty="0" smtClean="0"/>
              <a:t>		</a:t>
            </a:r>
            <a:r>
              <a:rPr lang="en-US" sz="1400" dirty="0" smtClean="0">
                <a:solidFill>
                  <a:schemeClr val="bg1">
                    <a:lumMod val="65000"/>
                  </a:schemeClr>
                </a:solidFill>
              </a:rPr>
              <a:t>Data &amp; Definitions		Methods &amp; Results			Conclusion</a:t>
            </a:r>
            <a:endParaRPr lang="en-US" sz="1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600" b="1" dirty="0" smtClean="0"/>
              <a:t>Data</a:t>
            </a:r>
            <a:endParaRPr lang="en-US" sz="3600" b="1" dirty="0"/>
          </a:p>
        </p:txBody>
      </p:sp>
      <p:sp>
        <p:nvSpPr>
          <p:cNvPr id="3" name="Content Placeholder 2"/>
          <p:cNvSpPr>
            <a:spLocks noGrp="1"/>
          </p:cNvSpPr>
          <p:nvPr>
            <p:ph idx="1"/>
          </p:nvPr>
        </p:nvSpPr>
        <p:spPr>
          <a:xfrm>
            <a:off x="457200" y="1392254"/>
            <a:ext cx="8229600" cy="4997152"/>
          </a:xfrm>
        </p:spPr>
        <p:txBody>
          <a:bodyPr>
            <a:normAutofit lnSpcReduction="10000"/>
          </a:bodyPr>
          <a:lstStyle/>
          <a:p>
            <a:r>
              <a:rPr lang="en-US" sz="2300" dirty="0"/>
              <a:t>Thai Socio-Economic Survey (SES) panel data: 2005 – </a:t>
            </a:r>
            <a:r>
              <a:rPr lang="en-US" sz="2300" dirty="0" smtClean="0"/>
              <a:t>2007, 2010</a:t>
            </a:r>
            <a:endParaRPr lang="en-US" sz="2300" dirty="0"/>
          </a:p>
          <a:p>
            <a:pPr lvl="1"/>
            <a:r>
              <a:rPr lang="en-US" dirty="0">
                <a:solidFill>
                  <a:schemeClr val="tx1">
                    <a:lumMod val="75000"/>
                    <a:lumOff val="25000"/>
                  </a:schemeClr>
                </a:solidFill>
              </a:rPr>
              <a:t>Household section: Information of HH members, HH characteristics and assets, income from agriculture</a:t>
            </a:r>
          </a:p>
          <a:p>
            <a:pPr lvl="1"/>
            <a:r>
              <a:rPr lang="en-US" dirty="0">
                <a:solidFill>
                  <a:schemeClr val="tx1">
                    <a:lumMod val="75000"/>
                    <a:lumOff val="25000"/>
                  </a:schemeClr>
                </a:solidFill>
              </a:rPr>
              <a:t>Members age 15+ section: Education, health care, employment, incomes, expenditures, financial status (debt &amp; savings), </a:t>
            </a:r>
            <a:r>
              <a:rPr lang="en-US" dirty="0" smtClean="0">
                <a:solidFill>
                  <a:schemeClr val="tx1">
                    <a:lumMod val="75000"/>
                    <a:lumOff val="25000"/>
                  </a:schemeClr>
                </a:solidFill>
              </a:rPr>
              <a:t>migration</a:t>
            </a:r>
          </a:p>
          <a:p>
            <a:r>
              <a:rPr lang="en-US" sz="2200" dirty="0" smtClean="0"/>
              <a:t>Initial survey: 6,000 households, 16,310 individuals (9,897 in rural)</a:t>
            </a:r>
            <a:endParaRPr lang="en-US" sz="2200" dirty="0"/>
          </a:p>
          <a:p>
            <a:r>
              <a:rPr lang="en-US" sz="2200" dirty="0" smtClean="0"/>
              <a:t>Sample </a:t>
            </a:r>
            <a:r>
              <a:rPr lang="en-US" sz="2200" dirty="0"/>
              <a:t>in </a:t>
            </a:r>
            <a:r>
              <a:rPr lang="en-US" sz="2200" dirty="0" smtClean="0"/>
              <a:t>4 waves : 7,831 individuals in rural areas</a:t>
            </a:r>
            <a:endParaRPr lang="en-US" sz="2200" dirty="0"/>
          </a:p>
          <a:p>
            <a:pPr lvl="1"/>
            <a:r>
              <a:rPr lang="en-US" sz="1800" dirty="0" smtClean="0"/>
              <a:t>4,090 individuals employed and aged between 15-70 years</a:t>
            </a:r>
          </a:p>
          <a:p>
            <a:pPr lvl="1"/>
            <a:r>
              <a:rPr lang="en-US" sz="1800" dirty="0" smtClean="0"/>
              <a:t>Correct for attrition weights in all regression analyses</a:t>
            </a:r>
          </a:p>
          <a:p>
            <a:r>
              <a:rPr lang="en-US" sz="2400" dirty="0" smtClean="0"/>
              <a:t>Supplement with National </a:t>
            </a:r>
            <a:r>
              <a:rPr lang="en-US" sz="2400" dirty="0"/>
              <a:t>Rural </a:t>
            </a:r>
            <a:r>
              <a:rPr lang="en-US" sz="2400" dirty="0" smtClean="0"/>
              <a:t>Development</a:t>
            </a:r>
            <a:r>
              <a:rPr lang="en-US" sz="2400" dirty="0"/>
              <a:t> </a:t>
            </a:r>
            <a:r>
              <a:rPr lang="en-US" sz="2400" dirty="0" smtClean="0"/>
              <a:t>(NRD) village-level survey: 2005, 2007, 2009</a:t>
            </a:r>
          </a:p>
          <a:p>
            <a:pPr lvl="1"/>
            <a:r>
              <a:rPr lang="en-US" sz="1900" dirty="0" smtClean="0"/>
              <a:t>General conditions and infrastructure of village, economic conditions, education</a:t>
            </a:r>
            <a:r>
              <a:rPr lang="en-US" sz="1900" dirty="0"/>
              <a:t> </a:t>
            </a:r>
            <a:r>
              <a:rPr lang="en-US" sz="1900" dirty="0" smtClean="0"/>
              <a:t>and health</a:t>
            </a:r>
          </a:p>
        </p:txBody>
      </p:sp>
      <p:sp>
        <p:nvSpPr>
          <p:cNvPr id="4" name="TextBox 3"/>
          <p:cNvSpPr txBox="1"/>
          <p:nvPr/>
        </p:nvSpPr>
        <p:spPr>
          <a:xfrm>
            <a:off x="608023" y="6363197"/>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tx1">
                    <a:lumMod val="75000"/>
                    <a:lumOff val="25000"/>
                  </a:schemeClr>
                </a:solidFill>
              </a:rPr>
              <a:t>Data &amp; Definitions</a:t>
            </a:r>
            <a:r>
              <a:rPr lang="en-US" sz="1400" dirty="0" smtClean="0">
                <a:solidFill>
                  <a:schemeClr val="bg1">
                    <a:lumMod val="65000"/>
                  </a:schemeClr>
                </a:solidFill>
              </a:rPr>
              <a:t>		Methods &amp; Results			Conclusion</a:t>
            </a:r>
            <a:endParaRPr lang="en-US" sz="1400" dirty="0">
              <a:solidFill>
                <a:schemeClr val="bg1">
                  <a:lumMod val="65000"/>
                </a:schemeClr>
              </a:solidFill>
            </a:endParaRPr>
          </a:p>
        </p:txBody>
      </p:sp>
    </p:spTree>
    <p:extLst>
      <p:ext uri="{BB962C8B-B14F-4D97-AF65-F5344CB8AC3E}">
        <p14:creationId xmlns:p14="http://schemas.microsoft.com/office/powerpoint/2010/main" val="387579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Definition of rural non-farm employment</a:t>
            </a:r>
            <a:endParaRPr lang="en-US" sz="2800" b="1" dirty="0"/>
          </a:p>
        </p:txBody>
      </p:sp>
      <p:sp>
        <p:nvSpPr>
          <p:cNvPr id="7" name="TextBox 6"/>
          <p:cNvSpPr txBox="1"/>
          <p:nvPr/>
        </p:nvSpPr>
        <p:spPr>
          <a:xfrm>
            <a:off x="1025898" y="5050756"/>
            <a:ext cx="7566517" cy="1200329"/>
          </a:xfrm>
          <a:prstGeom prst="rect">
            <a:avLst/>
          </a:prstGeom>
          <a:noFill/>
        </p:spPr>
        <p:txBody>
          <a:bodyPr wrap="square" rtlCol="0">
            <a:spAutoFit/>
          </a:bodyPr>
          <a:lstStyle/>
          <a:p>
            <a:pPr>
              <a:buFont typeface="Arial"/>
              <a:buChar char="•"/>
            </a:pPr>
            <a:r>
              <a:rPr lang="en-US" dirty="0" smtClean="0"/>
              <a:t> Farmers: </a:t>
            </a:r>
            <a:r>
              <a:rPr lang="en-US" dirty="0" smtClean="0">
                <a:solidFill>
                  <a:schemeClr val="tx1">
                    <a:lumMod val="75000"/>
                    <a:lumOff val="25000"/>
                  </a:schemeClr>
                </a:solidFill>
              </a:rPr>
              <a:t>primary employment in agriculture, livestock, fishing and hunting</a:t>
            </a:r>
          </a:p>
          <a:p>
            <a:pPr>
              <a:buFont typeface="Arial"/>
              <a:buChar char="•"/>
            </a:pPr>
            <a:r>
              <a:rPr lang="en-US" dirty="0" smtClean="0"/>
              <a:t> Non-farm employers</a:t>
            </a:r>
            <a:r>
              <a:rPr lang="en-US" dirty="0" smtClean="0">
                <a:solidFill>
                  <a:schemeClr val="tx1">
                    <a:lumMod val="75000"/>
                    <a:lumOff val="25000"/>
                  </a:schemeClr>
                </a:solidFill>
              </a:rPr>
              <a:t>: own business and hire employees</a:t>
            </a:r>
          </a:p>
          <a:p>
            <a:pPr>
              <a:buFont typeface="Arial"/>
              <a:buChar char="•"/>
            </a:pPr>
            <a:r>
              <a:rPr lang="en-US" dirty="0" smtClean="0"/>
              <a:t> Non-farm self-employment: </a:t>
            </a:r>
            <a:r>
              <a:rPr lang="en-US" dirty="0" smtClean="0">
                <a:solidFill>
                  <a:schemeClr val="tx1">
                    <a:lumMod val="75000"/>
                    <a:lumOff val="25000"/>
                  </a:schemeClr>
                </a:solidFill>
              </a:rPr>
              <a:t>own business without paid employees</a:t>
            </a:r>
          </a:p>
          <a:p>
            <a:pPr>
              <a:buFont typeface="Arial"/>
              <a:buChar char="•"/>
            </a:pPr>
            <a:r>
              <a:rPr lang="en-US" dirty="0" smtClean="0">
                <a:solidFill>
                  <a:schemeClr val="tx1">
                    <a:lumMod val="75000"/>
                    <a:lumOff val="25000"/>
                  </a:schemeClr>
                </a:solidFill>
              </a:rPr>
              <a:t> </a:t>
            </a:r>
            <a:r>
              <a:rPr lang="en-US" dirty="0" smtClean="0">
                <a:solidFill>
                  <a:schemeClr val="tx1">
                    <a:lumMod val="95000"/>
                    <a:lumOff val="5000"/>
                  </a:schemeClr>
                </a:solidFill>
              </a:rPr>
              <a:t>Non-farm employees:</a:t>
            </a:r>
            <a:r>
              <a:rPr lang="en-US" dirty="0" smtClean="0">
                <a:solidFill>
                  <a:schemeClr val="tx1">
                    <a:lumMod val="75000"/>
                    <a:lumOff val="25000"/>
                  </a:schemeClr>
                </a:solidFill>
              </a:rPr>
              <a:t> wage or salary workers outside of agriculture</a:t>
            </a:r>
            <a:endParaRPr lang="en-US" dirty="0">
              <a:solidFill>
                <a:schemeClr val="tx1">
                  <a:lumMod val="75000"/>
                  <a:lumOff val="25000"/>
                </a:schemeClr>
              </a:solidFill>
            </a:endParaRPr>
          </a:p>
        </p:txBody>
      </p:sp>
      <p:pic>
        <p:nvPicPr>
          <p:cNvPr id="3" name="Picture 2">
            <a:hlinkClick r:id="" action="ppaction://noaction"/>
          </p:cNvPr>
          <p:cNvPicPr>
            <a:picLocks noChangeAspect="1"/>
          </p:cNvPicPr>
          <p:nvPr/>
        </p:nvPicPr>
        <p:blipFill>
          <a:blip r:embed="rId3"/>
          <a:stretch>
            <a:fillRect/>
          </a:stretch>
        </p:blipFill>
        <p:spPr>
          <a:xfrm>
            <a:off x="592723" y="1192741"/>
            <a:ext cx="7652682" cy="3842716"/>
          </a:xfrm>
          <a:prstGeom prst="rect">
            <a:avLst/>
          </a:prstGeom>
        </p:spPr>
      </p:pic>
      <p:sp>
        <p:nvSpPr>
          <p:cNvPr id="5" name="Rectangle 4"/>
          <p:cNvSpPr/>
          <p:nvPr/>
        </p:nvSpPr>
        <p:spPr>
          <a:xfrm>
            <a:off x="902733" y="3335291"/>
            <a:ext cx="7160665" cy="917969"/>
          </a:xfrm>
          <a:prstGeom prst="rect">
            <a:avLst/>
          </a:prstGeom>
          <a:no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8023" y="6363197"/>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tx1">
                    <a:lumMod val="75000"/>
                    <a:lumOff val="25000"/>
                  </a:schemeClr>
                </a:solidFill>
              </a:rPr>
              <a:t>Data &amp; Definitions</a:t>
            </a:r>
            <a:r>
              <a:rPr lang="en-US" sz="1400" dirty="0" smtClean="0">
                <a:solidFill>
                  <a:schemeClr val="bg1">
                    <a:lumMod val="65000"/>
                  </a:schemeClr>
                </a:solidFill>
              </a:rPr>
              <a:t>		Methods &amp; Results			Conclusion</a:t>
            </a:r>
            <a:endParaRPr lang="en-US" sz="1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52400"/>
            <a:ext cx="8711828" cy="990600"/>
          </a:xfrm>
          <a:solidFill>
            <a:srgbClr val="FFFFFF"/>
          </a:solidFill>
        </p:spPr>
        <p:txBody>
          <a:bodyPr anchor="t">
            <a:normAutofit/>
          </a:bodyPr>
          <a:lstStyle/>
          <a:p>
            <a:r>
              <a:rPr lang="en-US" sz="2400" b="1" dirty="0" smtClean="0"/>
              <a:t>Mean monthly earnings by quartiles and occupation</a:t>
            </a:r>
            <a:endParaRPr lang="en-US" sz="2400" b="1" dirty="0"/>
          </a:p>
        </p:txBody>
      </p:sp>
      <p:pic>
        <p:nvPicPr>
          <p:cNvPr id="10" name="Picture 9"/>
          <p:cNvPicPr>
            <a:picLocks noChangeAspect="1"/>
          </p:cNvPicPr>
          <p:nvPr/>
        </p:nvPicPr>
        <p:blipFill>
          <a:blip r:embed="rId3"/>
          <a:stretch>
            <a:fillRect/>
          </a:stretch>
        </p:blipFill>
        <p:spPr>
          <a:xfrm>
            <a:off x="1331147" y="608034"/>
            <a:ext cx="6665309" cy="2568341"/>
          </a:xfrm>
          <a:prstGeom prst="rect">
            <a:avLst/>
          </a:prstGeom>
        </p:spPr>
      </p:pic>
      <p:pic>
        <p:nvPicPr>
          <p:cNvPr id="11" name="Picture 10"/>
          <p:cNvPicPr>
            <a:picLocks noChangeAspect="1"/>
          </p:cNvPicPr>
          <p:nvPr/>
        </p:nvPicPr>
        <p:blipFill>
          <a:blip r:embed="rId4"/>
          <a:stretch>
            <a:fillRect/>
          </a:stretch>
        </p:blipFill>
        <p:spPr>
          <a:xfrm>
            <a:off x="1275175" y="3176375"/>
            <a:ext cx="7352210" cy="3093721"/>
          </a:xfrm>
          <a:prstGeom prst="rect">
            <a:avLst/>
          </a:prstGeom>
        </p:spPr>
      </p:pic>
      <p:sp>
        <p:nvSpPr>
          <p:cNvPr id="12" name="Down Arrow 11"/>
          <p:cNvSpPr/>
          <p:nvPr/>
        </p:nvSpPr>
        <p:spPr>
          <a:xfrm>
            <a:off x="3075414" y="1376951"/>
            <a:ext cx="122404" cy="14228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3074808" y="3916073"/>
            <a:ext cx="122404" cy="14228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8023" y="6363197"/>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tx1">
                    <a:lumMod val="75000"/>
                    <a:lumOff val="25000"/>
                  </a:schemeClr>
                </a:solidFill>
              </a:rPr>
              <a:t>Data &amp; Definitions</a:t>
            </a:r>
            <a:r>
              <a:rPr lang="en-US" sz="1400" dirty="0" smtClean="0">
                <a:solidFill>
                  <a:schemeClr val="bg1">
                    <a:lumMod val="65000"/>
                  </a:schemeClr>
                </a:solidFill>
              </a:rPr>
              <a:t>		Methods &amp; Results			Conclusion</a:t>
            </a:r>
            <a:endParaRPr lang="en-US" sz="1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t>Ordering of earnings in rural Thailand</a:t>
            </a:r>
            <a:endParaRPr lang="en-US" sz="3000" b="1" dirty="0"/>
          </a:p>
        </p:txBody>
      </p:sp>
      <p:sp>
        <p:nvSpPr>
          <p:cNvPr id="3" name="Content Placeholder 2"/>
          <p:cNvSpPr>
            <a:spLocks noGrp="1"/>
          </p:cNvSpPr>
          <p:nvPr>
            <p:ph idx="1"/>
          </p:nvPr>
        </p:nvSpPr>
        <p:spPr>
          <a:xfrm>
            <a:off x="310896" y="1600200"/>
            <a:ext cx="4073990" cy="4876800"/>
          </a:xfrm>
        </p:spPr>
        <p:txBody>
          <a:bodyPr>
            <a:normAutofit/>
          </a:bodyPr>
          <a:lstStyle/>
          <a:p>
            <a:pPr>
              <a:lnSpc>
                <a:spcPct val="90000"/>
              </a:lnSpc>
            </a:pPr>
            <a:r>
              <a:rPr lang="en-US" sz="2200" dirty="0" smtClean="0">
                <a:solidFill>
                  <a:srgbClr val="000000"/>
                </a:solidFill>
              </a:rPr>
              <a:t>All </a:t>
            </a:r>
            <a:r>
              <a:rPr lang="en-US" sz="2200" dirty="0">
                <a:solidFill>
                  <a:srgbClr val="000000"/>
                </a:solidFill>
              </a:rPr>
              <a:t>RNFE </a:t>
            </a:r>
            <a:r>
              <a:rPr lang="en-US" sz="2200" dirty="0" smtClean="0">
                <a:solidFill>
                  <a:srgbClr val="000000"/>
                </a:solidFill>
              </a:rPr>
              <a:t>occupations’ earnings distributions first </a:t>
            </a:r>
            <a:r>
              <a:rPr lang="en-US" sz="2200" dirty="0">
                <a:solidFill>
                  <a:srgbClr val="000000"/>
                </a:solidFill>
              </a:rPr>
              <a:t>degree stochastically dominate </a:t>
            </a:r>
            <a:r>
              <a:rPr lang="en-US" sz="2200" dirty="0" smtClean="0">
                <a:solidFill>
                  <a:srgbClr val="000000"/>
                </a:solidFill>
              </a:rPr>
              <a:t>farming.</a:t>
            </a:r>
          </a:p>
          <a:p>
            <a:pPr>
              <a:lnSpc>
                <a:spcPct val="90000"/>
              </a:lnSpc>
            </a:pPr>
            <a:r>
              <a:rPr lang="en-US" sz="2200" dirty="0" smtClean="0">
                <a:solidFill>
                  <a:srgbClr val="000000"/>
                </a:solidFill>
              </a:rPr>
              <a:t>NF employer’s and employee’s earnings distribution also first-order stochastically dominate NF self-employment’s</a:t>
            </a:r>
          </a:p>
          <a:p>
            <a:pPr>
              <a:lnSpc>
                <a:spcPct val="90000"/>
              </a:lnSpc>
            </a:pPr>
            <a:r>
              <a:rPr lang="en-US" sz="2200" dirty="0" smtClean="0"/>
              <a:t>The </a:t>
            </a:r>
            <a:r>
              <a:rPr lang="en-US" sz="2200" dirty="0"/>
              <a:t>most </a:t>
            </a:r>
            <a:r>
              <a:rPr lang="en-US" sz="2200" dirty="0" smtClean="0"/>
              <a:t>lucrative occupation, on average, </a:t>
            </a:r>
            <a:r>
              <a:rPr lang="en-US" sz="2200" dirty="0"/>
              <a:t>is non-farm employer followed by non-farm employee, non-farm self-employment, </a:t>
            </a:r>
            <a:r>
              <a:rPr lang="en-US" sz="2200" dirty="0" smtClean="0"/>
              <a:t>and, last, farming.  </a:t>
            </a:r>
          </a:p>
        </p:txBody>
      </p:sp>
      <p:pic>
        <p:nvPicPr>
          <p:cNvPr id="4" name="Picture 128" descr="cumu_incPS1_weight_05_draft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4960" y="1737311"/>
            <a:ext cx="4680259" cy="379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56853" y="5687407"/>
            <a:ext cx="4029947" cy="646331"/>
          </a:xfrm>
          <a:prstGeom prst="rect">
            <a:avLst/>
          </a:prstGeom>
          <a:noFill/>
        </p:spPr>
        <p:txBody>
          <a:bodyPr wrap="square" rtlCol="0">
            <a:spAutoFit/>
          </a:bodyPr>
          <a:lstStyle/>
          <a:p>
            <a:r>
              <a:rPr lang="en-US" dirty="0"/>
              <a:t>These patterns are replicated in the </a:t>
            </a:r>
            <a:r>
              <a:rPr lang="en-US" dirty="0" smtClean="0"/>
              <a:t>2006, 2007 </a:t>
            </a:r>
            <a:r>
              <a:rPr lang="en-US" dirty="0"/>
              <a:t>and </a:t>
            </a:r>
            <a:r>
              <a:rPr lang="en-US" dirty="0" smtClean="0"/>
              <a:t>2010 </a:t>
            </a:r>
            <a:r>
              <a:rPr lang="en-US" dirty="0"/>
              <a:t>data as well</a:t>
            </a:r>
            <a:r>
              <a:rPr lang="en-US" dirty="0" smtClean="0"/>
              <a:t>.</a:t>
            </a:r>
            <a:endParaRPr lang="en-US" dirty="0"/>
          </a:p>
        </p:txBody>
      </p:sp>
      <p:sp>
        <p:nvSpPr>
          <p:cNvPr id="6" name="TextBox 5"/>
          <p:cNvSpPr txBox="1"/>
          <p:nvPr/>
        </p:nvSpPr>
        <p:spPr>
          <a:xfrm>
            <a:off x="608023" y="6363197"/>
            <a:ext cx="8065265" cy="307777"/>
          </a:xfrm>
          <a:prstGeom prst="rect">
            <a:avLst/>
          </a:prstGeom>
          <a:noFill/>
        </p:spPr>
        <p:txBody>
          <a:bodyPr wrap="square" rtlCol="0">
            <a:spAutoFit/>
          </a:bodyPr>
          <a:lstStyle/>
          <a:p>
            <a:r>
              <a:rPr lang="en-US" sz="1400" dirty="0" smtClean="0">
                <a:solidFill>
                  <a:schemeClr val="bg1">
                    <a:lumMod val="65000"/>
                  </a:schemeClr>
                </a:solidFill>
              </a:rPr>
              <a:t>Introduction &amp; Motivation</a:t>
            </a:r>
            <a:r>
              <a:rPr lang="en-US" sz="1400" dirty="0" smtClean="0"/>
              <a:t>		</a:t>
            </a:r>
            <a:r>
              <a:rPr lang="en-US" sz="1400" dirty="0" smtClean="0">
                <a:solidFill>
                  <a:schemeClr val="tx1">
                    <a:lumMod val="75000"/>
                    <a:lumOff val="25000"/>
                  </a:schemeClr>
                </a:solidFill>
              </a:rPr>
              <a:t>Data &amp; Definitions</a:t>
            </a:r>
            <a:r>
              <a:rPr lang="en-US" sz="1400" dirty="0" smtClean="0">
                <a:solidFill>
                  <a:schemeClr val="bg1">
                    <a:lumMod val="65000"/>
                  </a:schemeClr>
                </a:solidFill>
              </a:rPr>
              <a:t>		Methods &amp; Results			Conclusion</a:t>
            </a:r>
            <a:endParaRPr lang="en-US" sz="1400" dirty="0">
              <a:solidFill>
                <a:schemeClr val="bg1">
                  <a:lumMod val="65000"/>
                </a:schemeClr>
              </a:solidFill>
            </a:endParaRPr>
          </a:p>
        </p:txBody>
      </p:sp>
    </p:spTree>
    <p:extLst>
      <p:ext uri="{BB962C8B-B14F-4D97-AF65-F5344CB8AC3E}">
        <p14:creationId xmlns:p14="http://schemas.microsoft.com/office/powerpoint/2010/main" val="365632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3835</TotalTime>
  <Words>1816</Words>
  <Application>Microsoft Office PowerPoint</Application>
  <PresentationFormat>On-screen Show (4:3)</PresentationFormat>
  <Paragraphs>180</Paragraphs>
  <Slides>25</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Origin</vt:lpstr>
      <vt:lpstr>Equation</vt:lpstr>
      <vt:lpstr>Non-farm Occupational and Earnings Dynamics in Rural Thailand</vt:lpstr>
      <vt:lpstr>Motivation</vt:lpstr>
      <vt:lpstr>Motivation</vt:lpstr>
      <vt:lpstr>Research questions/contributions</vt:lpstr>
      <vt:lpstr>Outline</vt:lpstr>
      <vt:lpstr>Data</vt:lpstr>
      <vt:lpstr>Definition of rural non-farm employment</vt:lpstr>
      <vt:lpstr>Mean monthly earnings by quartiles and occupation</vt:lpstr>
      <vt:lpstr>Ordering of earnings in rural Thailand</vt:lpstr>
      <vt:lpstr>Patterns of occupational transitions</vt:lpstr>
      <vt:lpstr>Patterns of occupational transitions</vt:lpstr>
      <vt:lpstr>PowerPoint Presentation</vt:lpstr>
      <vt:lpstr>Multivariate estimation methodology</vt:lpstr>
      <vt:lpstr>Conditional micro mobility models</vt:lpstr>
      <vt:lpstr>PowerPoint Presentation</vt:lpstr>
      <vt:lpstr>PowerPoint Presentation</vt:lpstr>
      <vt:lpstr>PowerPoint Presentation</vt:lpstr>
      <vt:lpstr>Robustness checks</vt:lpstr>
      <vt:lpstr>Determinants of occupational shifts</vt:lpstr>
      <vt:lpstr>Determinants of occupational shifts</vt:lpstr>
      <vt:lpstr>Main results from multinomial logit</vt:lpstr>
      <vt:lpstr>Selection bias correction - multinomial logit</vt:lpstr>
      <vt:lpstr>Estimations of log earnings change between 2005 and 2007, 2007 and 2010 </vt:lpstr>
      <vt:lpstr>Conclusions</vt:lpstr>
      <vt:lpstr>Thank you for your interest and, especially, your comments</vt:lpstr>
    </vt:vector>
  </TitlesOfParts>
  <Company>Cornell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Namtip</dc:creator>
  <cp:lastModifiedBy>Chris Barrett</cp:lastModifiedBy>
  <cp:revision>145</cp:revision>
  <cp:lastPrinted>2012-03-15T01:30:12Z</cp:lastPrinted>
  <dcterms:created xsi:type="dcterms:W3CDTF">2011-04-26T18:22:39Z</dcterms:created>
  <dcterms:modified xsi:type="dcterms:W3CDTF">2013-03-06T21:14:19Z</dcterms:modified>
</cp:coreProperties>
</file>